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8" r:id="rId2"/>
    <p:sldId id="299" r:id="rId3"/>
    <p:sldId id="327" r:id="rId4"/>
    <p:sldId id="344" r:id="rId5"/>
    <p:sldId id="332" r:id="rId6"/>
    <p:sldId id="333" r:id="rId7"/>
    <p:sldId id="334" r:id="rId8"/>
    <p:sldId id="335" r:id="rId9"/>
    <p:sldId id="336" r:id="rId10"/>
    <p:sldId id="337" r:id="rId11"/>
    <p:sldId id="345" r:id="rId12"/>
    <p:sldId id="346" r:id="rId13"/>
    <p:sldId id="339" r:id="rId14"/>
    <p:sldId id="347" r:id="rId15"/>
    <p:sldId id="340" r:id="rId16"/>
    <p:sldId id="348" r:id="rId17"/>
    <p:sldId id="341" r:id="rId18"/>
    <p:sldId id="349" r:id="rId19"/>
    <p:sldId id="350" r:id="rId20"/>
    <p:sldId id="351" r:id="rId21"/>
    <p:sldId id="343" r:id="rId22"/>
    <p:sldId id="33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6" autoAdjust="0"/>
    <p:restoredTop sz="94660"/>
  </p:normalViewPr>
  <p:slideViewPr>
    <p:cSldViewPr snapToGrid="0">
      <p:cViewPr varScale="1">
        <p:scale>
          <a:sx n="63" d="100"/>
          <a:sy n="63" d="100"/>
        </p:scale>
        <p:origin x="544"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9FC6F-7360-4466-8028-00459FBD6AB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6AAAD28-59F1-4374-8005-F190431B7D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1EE320C-5D22-4809-AB15-844C67DC92FD}"/>
              </a:ext>
            </a:extLst>
          </p:cNvPr>
          <p:cNvSpPr>
            <a:spLocks noGrp="1"/>
          </p:cNvSpPr>
          <p:nvPr>
            <p:ph type="dt" sz="half" idx="10"/>
          </p:nvPr>
        </p:nvSpPr>
        <p:spPr/>
        <p:txBody>
          <a:bodyPr/>
          <a:lstStyle/>
          <a:p>
            <a:fld id="{59821F2B-32D6-42B8-82CD-73EAF58BC8AB}" type="datetimeFigureOut">
              <a:rPr lang="en-US" smtClean="0"/>
              <a:t>9/20/2020</a:t>
            </a:fld>
            <a:endParaRPr lang="en-US"/>
          </a:p>
        </p:txBody>
      </p:sp>
      <p:sp>
        <p:nvSpPr>
          <p:cNvPr id="5" name="Footer Placeholder 4">
            <a:extLst>
              <a:ext uri="{FF2B5EF4-FFF2-40B4-BE49-F238E27FC236}">
                <a16:creationId xmlns:a16="http://schemas.microsoft.com/office/drawing/2014/main" id="{CA2BEE86-7613-40F4-83E5-519E35FC77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B9AE19-33B4-4585-B6A0-429C0E4C25F1}"/>
              </a:ext>
            </a:extLst>
          </p:cNvPr>
          <p:cNvSpPr>
            <a:spLocks noGrp="1"/>
          </p:cNvSpPr>
          <p:nvPr>
            <p:ph type="sldNum" sz="quarter" idx="12"/>
          </p:nvPr>
        </p:nvSpPr>
        <p:spPr/>
        <p:txBody>
          <a:bodyPr/>
          <a:lstStyle/>
          <a:p>
            <a:fld id="{F2EC24FC-D24B-4D7A-8DC4-517A5596230A}" type="slidenum">
              <a:rPr lang="en-US" smtClean="0"/>
              <a:t>‹#›</a:t>
            </a:fld>
            <a:endParaRPr lang="en-US"/>
          </a:p>
        </p:txBody>
      </p:sp>
    </p:spTree>
    <p:extLst>
      <p:ext uri="{BB962C8B-B14F-4D97-AF65-F5344CB8AC3E}">
        <p14:creationId xmlns:p14="http://schemas.microsoft.com/office/powerpoint/2010/main" val="3715954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EF928-3282-4831-8EAD-AA50F62C5C2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2DA374A-4A47-47C9-8479-B9D996EBB4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4F1399-2DDD-46A3-B7F5-E73C05A41113}"/>
              </a:ext>
            </a:extLst>
          </p:cNvPr>
          <p:cNvSpPr>
            <a:spLocks noGrp="1"/>
          </p:cNvSpPr>
          <p:nvPr>
            <p:ph type="dt" sz="half" idx="10"/>
          </p:nvPr>
        </p:nvSpPr>
        <p:spPr/>
        <p:txBody>
          <a:bodyPr/>
          <a:lstStyle/>
          <a:p>
            <a:fld id="{59821F2B-32D6-42B8-82CD-73EAF58BC8AB}" type="datetimeFigureOut">
              <a:rPr lang="en-US" smtClean="0"/>
              <a:t>9/20/2020</a:t>
            </a:fld>
            <a:endParaRPr lang="en-US"/>
          </a:p>
        </p:txBody>
      </p:sp>
      <p:sp>
        <p:nvSpPr>
          <p:cNvPr id="5" name="Footer Placeholder 4">
            <a:extLst>
              <a:ext uri="{FF2B5EF4-FFF2-40B4-BE49-F238E27FC236}">
                <a16:creationId xmlns:a16="http://schemas.microsoft.com/office/drawing/2014/main" id="{3D9477A0-3B77-4316-823D-86DBDBC85F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54799-15F2-4EE7-A01E-1F41DAC982DB}"/>
              </a:ext>
            </a:extLst>
          </p:cNvPr>
          <p:cNvSpPr>
            <a:spLocks noGrp="1"/>
          </p:cNvSpPr>
          <p:nvPr>
            <p:ph type="sldNum" sz="quarter" idx="12"/>
          </p:nvPr>
        </p:nvSpPr>
        <p:spPr/>
        <p:txBody>
          <a:bodyPr/>
          <a:lstStyle/>
          <a:p>
            <a:fld id="{F2EC24FC-D24B-4D7A-8DC4-517A5596230A}" type="slidenum">
              <a:rPr lang="en-US" smtClean="0"/>
              <a:t>‹#›</a:t>
            </a:fld>
            <a:endParaRPr lang="en-US"/>
          </a:p>
        </p:txBody>
      </p:sp>
    </p:spTree>
    <p:extLst>
      <p:ext uri="{BB962C8B-B14F-4D97-AF65-F5344CB8AC3E}">
        <p14:creationId xmlns:p14="http://schemas.microsoft.com/office/powerpoint/2010/main" val="407450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FA7F6B-B99D-4CA1-8A0E-C1403A49570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F0CC30-95A9-4AE8-AD9F-B3F434F1B4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BC3802-F7B4-4EEB-BF39-138A31B04943}"/>
              </a:ext>
            </a:extLst>
          </p:cNvPr>
          <p:cNvSpPr>
            <a:spLocks noGrp="1"/>
          </p:cNvSpPr>
          <p:nvPr>
            <p:ph type="dt" sz="half" idx="10"/>
          </p:nvPr>
        </p:nvSpPr>
        <p:spPr/>
        <p:txBody>
          <a:bodyPr/>
          <a:lstStyle/>
          <a:p>
            <a:fld id="{59821F2B-32D6-42B8-82CD-73EAF58BC8AB}" type="datetimeFigureOut">
              <a:rPr lang="en-US" smtClean="0"/>
              <a:t>9/20/2020</a:t>
            </a:fld>
            <a:endParaRPr lang="en-US"/>
          </a:p>
        </p:txBody>
      </p:sp>
      <p:sp>
        <p:nvSpPr>
          <p:cNvPr id="5" name="Footer Placeholder 4">
            <a:extLst>
              <a:ext uri="{FF2B5EF4-FFF2-40B4-BE49-F238E27FC236}">
                <a16:creationId xmlns:a16="http://schemas.microsoft.com/office/drawing/2014/main" id="{4B59D071-1DC2-4B17-A499-5F01BF0D1D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D133AF-63AA-4E40-846F-D85C79E2750F}"/>
              </a:ext>
            </a:extLst>
          </p:cNvPr>
          <p:cNvSpPr>
            <a:spLocks noGrp="1"/>
          </p:cNvSpPr>
          <p:nvPr>
            <p:ph type="sldNum" sz="quarter" idx="12"/>
          </p:nvPr>
        </p:nvSpPr>
        <p:spPr/>
        <p:txBody>
          <a:bodyPr/>
          <a:lstStyle/>
          <a:p>
            <a:fld id="{F2EC24FC-D24B-4D7A-8DC4-517A5596230A}" type="slidenum">
              <a:rPr lang="en-US" smtClean="0"/>
              <a:t>‹#›</a:t>
            </a:fld>
            <a:endParaRPr lang="en-US"/>
          </a:p>
        </p:txBody>
      </p:sp>
    </p:spTree>
    <p:extLst>
      <p:ext uri="{BB962C8B-B14F-4D97-AF65-F5344CB8AC3E}">
        <p14:creationId xmlns:p14="http://schemas.microsoft.com/office/powerpoint/2010/main" val="4013938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30EDC-42E4-4F2D-8797-5057F9B3C4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4F74EF-168E-4A7F-BC64-0A75B335F9A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E20C64-67A2-459E-9FE4-04B476CE3D31}"/>
              </a:ext>
            </a:extLst>
          </p:cNvPr>
          <p:cNvSpPr>
            <a:spLocks noGrp="1"/>
          </p:cNvSpPr>
          <p:nvPr>
            <p:ph type="dt" sz="half" idx="10"/>
          </p:nvPr>
        </p:nvSpPr>
        <p:spPr/>
        <p:txBody>
          <a:bodyPr/>
          <a:lstStyle/>
          <a:p>
            <a:fld id="{59821F2B-32D6-42B8-82CD-73EAF58BC8AB}" type="datetimeFigureOut">
              <a:rPr lang="en-US" smtClean="0"/>
              <a:t>9/20/2020</a:t>
            </a:fld>
            <a:endParaRPr lang="en-US"/>
          </a:p>
        </p:txBody>
      </p:sp>
      <p:sp>
        <p:nvSpPr>
          <p:cNvPr id="5" name="Footer Placeholder 4">
            <a:extLst>
              <a:ext uri="{FF2B5EF4-FFF2-40B4-BE49-F238E27FC236}">
                <a16:creationId xmlns:a16="http://schemas.microsoft.com/office/drawing/2014/main" id="{55027DE9-1121-42F1-A751-C260BFBE4E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47908C-B77F-4FD5-8B0F-2849DB7DCD6F}"/>
              </a:ext>
            </a:extLst>
          </p:cNvPr>
          <p:cNvSpPr>
            <a:spLocks noGrp="1"/>
          </p:cNvSpPr>
          <p:nvPr>
            <p:ph type="sldNum" sz="quarter" idx="12"/>
          </p:nvPr>
        </p:nvSpPr>
        <p:spPr/>
        <p:txBody>
          <a:bodyPr/>
          <a:lstStyle/>
          <a:p>
            <a:fld id="{F2EC24FC-D24B-4D7A-8DC4-517A5596230A}" type="slidenum">
              <a:rPr lang="en-US" smtClean="0"/>
              <a:t>‹#›</a:t>
            </a:fld>
            <a:endParaRPr lang="en-US"/>
          </a:p>
        </p:txBody>
      </p:sp>
    </p:spTree>
    <p:extLst>
      <p:ext uri="{BB962C8B-B14F-4D97-AF65-F5344CB8AC3E}">
        <p14:creationId xmlns:p14="http://schemas.microsoft.com/office/powerpoint/2010/main" val="1382164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BFEFE-4953-45BA-A254-BD6CF61783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D7B1D22-5F65-4C64-90B8-397E008F07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28C584B-6B49-4256-9B78-FA4D18525BF3}"/>
              </a:ext>
            </a:extLst>
          </p:cNvPr>
          <p:cNvSpPr>
            <a:spLocks noGrp="1"/>
          </p:cNvSpPr>
          <p:nvPr>
            <p:ph type="dt" sz="half" idx="10"/>
          </p:nvPr>
        </p:nvSpPr>
        <p:spPr/>
        <p:txBody>
          <a:bodyPr/>
          <a:lstStyle/>
          <a:p>
            <a:fld id="{59821F2B-32D6-42B8-82CD-73EAF58BC8AB}" type="datetimeFigureOut">
              <a:rPr lang="en-US" smtClean="0"/>
              <a:t>9/20/2020</a:t>
            </a:fld>
            <a:endParaRPr lang="en-US"/>
          </a:p>
        </p:txBody>
      </p:sp>
      <p:sp>
        <p:nvSpPr>
          <p:cNvPr id="5" name="Footer Placeholder 4">
            <a:extLst>
              <a:ext uri="{FF2B5EF4-FFF2-40B4-BE49-F238E27FC236}">
                <a16:creationId xmlns:a16="http://schemas.microsoft.com/office/drawing/2014/main" id="{3A924DD8-C4F2-4901-86FD-83ACC9F481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76D398-7C2C-46F6-B58A-242EC280FD58}"/>
              </a:ext>
            </a:extLst>
          </p:cNvPr>
          <p:cNvSpPr>
            <a:spLocks noGrp="1"/>
          </p:cNvSpPr>
          <p:nvPr>
            <p:ph type="sldNum" sz="quarter" idx="12"/>
          </p:nvPr>
        </p:nvSpPr>
        <p:spPr/>
        <p:txBody>
          <a:bodyPr/>
          <a:lstStyle/>
          <a:p>
            <a:fld id="{F2EC24FC-D24B-4D7A-8DC4-517A5596230A}" type="slidenum">
              <a:rPr lang="en-US" smtClean="0"/>
              <a:t>‹#›</a:t>
            </a:fld>
            <a:endParaRPr lang="en-US"/>
          </a:p>
        </p:txBody>
      </p:sp>
    </p:spTree>
    <p:extLst>
      <p:ext uri="{BB962C8B-B14F-4D97-AF65-F5344CB8AC3E}">
        <p14:creationId xmlns:p14="http://schemas.microsoft.com/office/powerpoint/2010/main" val="871086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42AD0-66F9-4077-98A5-F508055B1F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D65F191-4F3A-4E0B-8F5A-4E0C55B05EF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736E935-302A-4995-BEB1-054C655F91D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2A2298C-8F1A-481C-9C38-F33E0279D237}"/>
              </a:ext>
            </a:extLst>
          </p:cNvPr>
          <p:cNvSpPr>
            <a:spLocks noGrp="1"/>
          </p:cNvSpPr>
          <p:nvPr>
            <p:ph type="dt" sz="half" idx="10"/>
          </p:nvPr>
        </p:nvSpPr>
        <p:spPr/>
        <p:txBody>
          <a:bodyPr/>
          <a:lstStyle/>
          <a:p>
            <a:fld id="{59821F2B-32D6-42B8-82CD-73EAF58BC8AB}" type="datetimeFigureOut">
              <a:rPr lang="en-US" smtClean="0"/>
              <a:t>9/20/2020</a:t>
            </a:fld>
            <a:endParaRPr lang="en-US"/>
          </a:p>
        </p:txBody>
      </p:sp>
      <p:sp>
        <p:nvSpPr>
          <p:cNvPr id="6" name="Footer Placeholder 5">
            <a:extLst>
              <a:ext uri="{FF2B5EF4-FFF2-40B4-BE49-F238E27FC236}">
                <a16:creationId xmlns:a16="http://schemas.microsoft.com/office/drawing/2014/main" id="{07D8880F-ABD6-4457-9C74-AC6D32DADA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FC92DD-FAE4-4A96-B33E-874306015382}"/>
              </a:ext>
            </a:extLst>
          </p:cNvPr>
          <p:cNvSpPr>
            <a:spLocks noGrp="1"/>
          </p:cNvSpPr>
          <p:nvPr>
            <p:ph type="sldNum" sz="quarter" idx="12"/>
          </p:nvPr>
        </p:nvSpPr>
        <p:spPr/>
        <p:txBody>
          <a:bodyPr/>
          <a:lstStyle/>
          <a:p>
            <a:fld id="{F2EC24FC-D24B-4D7A-8DC4-517A5596230A}" type="slidenum">
              <a:rPr lang="en-US" smtClean="0"/>
              <a:t>‹#›</a:t>
            </a:fld>
            <a:endParaRPr lang="en-US"/>
          </a:p>
        </p:txBody>
      </p:sp>
    </p:spTree>
    <p:extLst>
      <p:ext uri="{BB962C8B-B14F-4D97-AF65-F5344CB8AC3E}">
        <p14:creationId xmlns:p14="http://schemas.microsoft.com/office/powerpoint/2010/main" val="2774314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9B052-E897-4739-B2F7-B4F6188C7C1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3CD2020-0325-4EC0-85D0-0E8BB59961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5AE8D27-2B5F-4D0C-81A1-C22143ED8E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1E467A2-7A77-4506-AA3D-9A282D1C78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EE0AE3F-1BA7-48B9-B714-8772097C89D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CB22E7C-9E14-4332-90FE-03718F877D46}"/>
              </a:ext>
            </a:extLst>
          </p:cNvPr>
          <p:cNvSpPr>
            <a:spLocks noGrp="1"/>
          </p:cNvSpPr>
          <p:nvPr>
            <p:ph type="dt" sz="half" idx="10"/>
          </p:nvPr>
        </p:nvSpPr>
        <p:spPr/>
        <p:txBody>
          <a:bodyPr/>
          <a:lstStyle/>
          <a:p>
            <a:fld id="{59821F2B-32D6-42B8-82CD-73EAF58BC8AB}" type="datetimeFigureOut">
              <a:rPr lang="en-US" smtClean="0"/>
              <a:t>9/20/2020</a:t>
            </a:fld>
            <a:endParaRPr lang="en-US"/>
          </a:p>
        </p:txBody>
      </p:sp>
      <p:sp>
        <p:nvSpPr>
          <p:cNvPr id="8" name="Footer Placeholder 7">
            <a:extLst>
              <a:ext uri="{FF2B5EF4-FFF2-40B4-BE49-F238E27FC236}">
                <a16:creationId xmlns:a16="http://schemas.microsoft.com/office/drawing/2014/main" id="{0A3B581D-3DBE-4C2F-9267-4A2EC23D644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A60344C-9253-4EA0-B9AC-0BAC717FD778}"/>
              </a:ext>
            </a:extLst>
          </p:cNvPr>
          <p:cNvSpPr>
            <a:spLocks noGrp="1"/>
          </p:cNvSpPr>
          <p:nvPr>
            <p:ph type="sldNum" sz="quarter" idx="12"/>
          </p:nvPr>
        </p:nvSpPr>
        <p:spPr/>
        <p:txBody>
          <a:bodyPr/>
          <a:lstStyle/>
          <a:p>
            <a:fld id="{F2EC24FC-D24B-4D7A-8DC4-517A5596230A}" type="slidenum">
              <a:rPr lang="en-US" smtClean="0"/>
              <a:t>‹#›</a:t>
            </a:fld>
            <a:endParaRPr lang="en-US"/>
          </a:p>
        </p:txBody>
      </p:sp>
    </p:spTree>
    <p:extLst>
      <p:ext uri="{BB962C8B-B14F-4D97-AF65-F5344CB8AC3E}">
        <p14:creationId xmlns:p14="http://schemas.microsoft.com/office/powerpoint/2010/main" val="2110999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08585-C115-4B65-9832-A13A9695127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ADE5FCE-46E5-4C42-946F-7138230A1016}"/>
              </a:ext>
            </a:extLst>
          </p:cNvPr>
          <p:cNvSpPr>
            <a:spLocks noGrp="1"/>
          </p:cNvSpPr>
          <p:nvPr>
            <p:ph type="dt" sz="half" idx="10"/>
          </p:nvPr>
        </p:nvSpPr>
        <p:spPr/>
        <p:txBody>
          <a:bodyPr/>
          <a:lstStyle/>
          <a:p>
            <a:fld id="{59821F2B-32D6-42B8-82CD-73EAF58BC8AB}" type="datetimeFigureOut">
              <a:rPr lang="en-US" smtClean="0"/>
              <a:t>9/20/2020</a:t>
            </a:fld>
            <a:endParaRPr lang="en-US"/>
          </a:p>
        </p:txBody>
      </p:sp>
      <p:sp>
        <p:nvSpPr>
          <p:cNvPr id="4" name="Footer Placeholder 3">
            <a:extLst>
              <a:ext uri="{FF2B5EF4-FFF2-40B4-BE49-F238E27FC236}">
                <a16:creationId xmlns:a16="http://schemas.microsoft.com/office/drawing/2014/main" id="{A2E6387F-F132-43AA-BE32-5006D8DA938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61A55CA-C071-46FD-94F6-13B2E71F6D18}"/>
              </a:ext>
            </a:extLst>
          </p:cNvPr>
          <p:cNvSpPr>
            <a:spLocks noGrp="1"/>
          </p:cNvSpPr>
          <p:nvPr>
            <p:ph type="sldNum" sz="quarter" idx="12"/>
          </p:nvPr>
        </p:nvSpPr>
        <p:spPr/>
        <p:txBody>
          <a:bodyPr/>
          <a:lstStyle/>
          <a:p>
            <a:fld id="{F2EC24FC-D24B-4D7A-8DC4-517A5596230A}" type="slidenum">
              <a:rPr lang="en-US" smtClean="0"/>
              <a:t>‹#›</a:t>
            </a:fld>
            <a:endParaRPr lang="en-US"/>
          </a:p>
        </p:txBody>
      </p:sp>
    </p:spTree>
    <p:extLst>
      <p:ext uri="{BB962C8B-B14F-4D97-AF65-F5344CB8AC3E}">
        <p14:creationId xmlns:p14="http://schemas.microsoft.com/office/powerpoint/2010/main" val="265996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D15DCF-3F6E-4EE4-92D1-7D3188095E6D}"/>
              </a:ext>
            </a:extLst>
          </p:cNvPr>
          <p:cNvSpPr>
            <a:spLocks noGrp="1"/>
          </p:cNvSpPr>
          <p:nvPr>
            <p:ph type="dt" sz="half" idx="10"/>
          </p:nvPr>
        </p:nvSpPr>
        <p:spPr/>
        <p:txBody>
          <a:bodyPr/>
          <a:lstStyle/>
          <a:p>
            <a:fld id="{59821F2B-32D6-42B8-82CD-73EAF58BC8AB}" type="datetimeFigureOut">
              <a:rPr lang="en-US" smtClean="0"/>
              <a:t>9/20/2020</a:t>
            </a:fld>
            <a:endParaRPr lang="en-US"/>
          </a:p>
        </p:txBody>
      </p:sp>
      <p:sp>
        <p:nvSpPr>
          <p:cNvPr id="3" name="Footer Placeholder 2">
            <a:extLst>
              <a:ext uri="{FF2B5EF4-FFF2-40B4-BE49-F238E27FC236}">
                <a16:creationId xmlns:a16="http://schemas.microsoft.com/office/drawing/2014/main" id="{97788B39-24EC-4570-9DA0-4B3BC0F069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9AB00B0-2313-4880-880B-E3411FDD38CB}"/>
              </a:ext>
            </a:extLst>
          </p:cNvPr>
          <p:cNvSpPr>
            <a:spLocks noGrp="1"/>
          </p:cNvSpPr>
          <p:nvPr>
            <p:ph type="sldNum" sz="quarter" idx="12"/>
          </p:nvPr>
        </p:nvSpPr>
        <p:spPr/>
        <p:txBody>
          <a:bodyPr/>
          <a:lstStyle/>
          <a:p>
            <a:fld id="{F2EC24FC-D24B-4D7A-8DC4-517A5596230A}" type="slidenum">
              <a:rPr lang="en-US" smtClean="0"/>
              <a:t>‹#›</a:t>
            </a:fld>
            <a:endParaRPr lang="en-US"/>
          </a:p>
        </p:txBody>
      </p:sp>
    </p:spTree>
    <p:extLst>
      <p:ext uri="{BB962C8B-B14F-4D97-AF65-F5344CB8AC3E}">
        <p14:creationId xmlns:p14="http://schemas.microsoft.com/office/powerpoint/2010/main" val="3214538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6930F-BE9E-4D8D-B9A0-453C865894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6991F2-6B23-442D-BC9F-10D634389A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1AE1166-3C7A-4BE7-9707-9B1E370CBB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AA888C-B2AA-44F9-AD35-5D0B737EFFBD}"/>
              </a:ext>
            </a:extLst>
          </p:cNvPr>
          <p:cNvSpPr>
            <a:spLocks noGrp="1"/>
          </p:cNvSpPr>
          <p:nvPr>
            <p:ph type="dt" sz="half" idx="10"/>
          </p:nvPr>
        </p:nvSpPr>
        <p:spPr/>
        <p:txBody>
          <a:bodyPr/>
          <a:lstStyle/>
          <a:p>
            <a:fld id="{59821F2B-32D6-42B8-82CD-73EAF58BC8AB}" type="datetimeFigureOut">
              <a:rPr lang="en-US" smtClean="0"/>
              <a:t>9/20/2020</a:t>
            </a:fld>
            <a:endParaRPr lang="en-US"/>
          </a:p>
        </p:txBody>
      </p:sp>
      <p:sp>
        <p:nvSpPr>
          <p:cNvPr id="6" name="Footer Placeholder 5">
            <a:extLst>
              <a:ext uri="{FF2B5EF4-FFF2-40B4-BE49-F238E27FC236}">
                <a16:creationId xmlns:a16="http://schemas.microsoft.com/office/drawing/2014/main" id="{B14D8CD7-FE5A-4BA4-975D-C92740D121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F41A80-3E61-41B9-B403-C05A143497F5}"/>
              </a:ext>
            </a:extLst>
          </p:cNvPr>
          <p:cNvSpPr>
            <a:spLocks noGrp="1"/>
          </p:cNvSpPr>
          <p:nvPr>
            <p:ph type="sldNum" sz="quarter" idx="12"/>
          </p:nvPr>
        </p:nvSpPr>
        <p:spPr/>
        <p:txBody>
          <a:bodyPr/>
          <a:lstStyle/>
          <a:p>
            <a:fld id="{F2EC24FC-D24B-4D7A-8DC4-517A5596230A}" type="slidenum">
              <a:rPr lang="en-US" smtClean="0"/>
              <a:t>‹#›</a:t>
            </a:fld>
            <a:endParaRPr lang="en-US"/>
          </a:p>
        </p:txBody>
      </p:sp>
    </p:spTree>
    <p:extLst>
      <p:ext uri="{BB962C8B-B14F-4D97-AF65-F5344CB8AC3E}">
        <p14:creationId xmlns:p14="http://schemas.microsoft.com/office/powerpoint/2010/main" val="2842398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C78B4-463C-4365-A284-BB9E17CF89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0264FBC-CE97-4B70-89D2-6D3CFDBA36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7E8104E-19A0-48C0-9F48-EE63BDD1CA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1A2A9C-F125-4F3B-BE8B-D903CD708639}"/>
              </a:ext>
            </a:extLst>
          </p:cNvPr>
          <p:cNvSpPr>
            <a:spLocks noGrp="1"/>
          </p:cNvSpPr>
          <p:nvPr>
            <p:ph type="dt" sz="half" idx="10"/>
          </p:nvPr>
        </p:nvSpPr>
        <p:spPr/>
        <p:txBody>
          <a:bodyPr/>
          <a:lstStyle/>
          <a:p>
            <a:fld id="{59821F2B-32D6-42B8-82CD-73EAF58BC8AB}" type="datetimeFigureOut">
              <a:rPr lang="en-US" smtClean="0"/>
              <a:t>9/20/2020</a:t>
            </a:fld>
            <a:endParaRPr lang="en-US"/>
          </a:p>
        </p:txBody>
      </p:sp>
      <p:sp>
        <p:nvSpPr>
          <p:cNvPr id="6" name="Footer Placeholder 5">
            <a:extLst>
              <a:ext uri="{FF2B5EF4-FFF2-40B4-BE49-F238E27FC236}">
                <a16:creationId xmlns:a16="http://schemas.microsoft.com/office/drawing/2014/main" id="{A5B4B21A-01EF-4B0C-B68B-689AC4A1A3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433F9D-4283-4364-9DA0-78C8F5DFF65E}"/>
              </a:ext>
            </a:extLst>
          </p:cNvPr>
          <p:cNvSpPr>
            <a:spLocks noGrp="1"/>
          </p:cNvSpPr>
          <p:nvPr>
            <p:ph type="sldNum" sz="quarter" idx="12"/>
          </p:nvPr>
        </p:nvSpPr>
        <p:spPr/>
        <p:txBody>
          <a:bodyPr/>
          <a:lstStyle/>
          <a:p>
            <a:fld id="{F2EC24FC-D24B-4D7A-8DC4-517A5596230A}" type="slidenum">
              <a:rPr lang="en-US" smtClean="0"/>
              <a:t>‹#›</a:t>
            </a:fld>
            <a:endParaRPr lang="en-US"/>
          </a:p>
        </p:txBody>
      </p:sp>
    </p:spTree>
    <p:extLst>
      <p:ext uri="{BB962C8B-B14F-4D97-AF65-F5344CB8AC3E}">
        <p14:creationId xmlns:p14="http://schemas.microsoft.com/office/powerpoint/2010/main" val="1329846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CB45D1-F4AF-48AE-9016-5A6E7197FB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8B7771E-401D-499A-B527-2C64C6562C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0D151F-8524-4741-B0F7-78672A814A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821F2B-32D6-42B8-82CD-73EAF58BC8AB}" type="datetimeFigureOut">
              <a:rPr lang="en-US" smtClean="0"/>
              <a:t>9/20/2020</a:t>
            </a:fld>
            <a:endParaRPr lang="en-US"/>
          </a:p>
        </p:txBody>
      </p:sp>
      <p:sp>
        <p:nvSpPr>
          <p:cNvPr id="5" name="Footer Placeholder 4">
            <a:extLst>
              <a:ext uri="{FF2B5EF4-FFF2-40B4-BE49-F238E27FC236}">
                <a16:creationId xmlns:a16="http://schemas.microsoft.com/office/drawing/2014/main" id="{C49F4DE0-E2AA-44C5-AFFB-ADF5E1A6EA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42018C7-1DC6-4B71-BD52-CF8D96D228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EC24FC-D24B-4D7A-8DC4-517A5596230A}" type="slidenum">
              <a:rPr lang="en-US" smtClean="0"/>
              <a:t>‹#›</a:t>
            </a:fld>
            <a:endParaRPr lang="en-US"/>
          </a:p>
        </p:txBody>
      </p:sp>
    </p:spTree>
    <p:extLst>
      <p:ext uri="{BB962C8B-B14F-4D97-AF65-F5344CB8AC3E}">
        <p14:creationId xmlns:p14="http://schemas.microsoft.com/office/powerpoint/2010/main" val="5713446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2EF939D-0C4F-42BC-AB00-926554E4B1BC}"/>
              </a:ext>
            </a:extLst>
          </p:cNvPr>
          <p:cNvSpPr>
            <a:spLocks noGrp="1"/>
          </p:cNvSpPr>
          <p:nvPr>
            <p:ph type="subTitle" idx="1"/>
          </p:nvPr>
        </p:nvSpPr>
        <p:spPr>
          <a:xfrm>
            <a:off x="-84084" y="2527182"/>
            <a:ext cx="9144000" cy="1655762"/>
          </a:xfrm>
        </p:spPr>
        <p:txBody>
          <a:bodyPr/>
          <a:lstStyle/>
          <a:p>
            <a:r>
              <a:rPr lang="en-US" sz="4400" b="1" dirty="0"/>
              <a:t>Complementary &amp; Alternative Medicine and Other Treatments</a:t>
            </a:r>
          </a:p>
          <a:p>
            <a:endParaRPr lang="en-US" dirty="0"/>
          </a:p>
        </p:txBody>
      </p:sp>
      <p:sp>
        <p:nvSpPr>
          <p:cNvPr id="6" name="Flowchart: Manual Input 5">
            <a:extLst>
              <a:ext uri="{FF2B5EF4-FFF2-40B4-BE49-F238E27FC236}">
                <a16:creationId xmlns:a16="http://schemas.microsoft.com/office/drawing/2014/main" id="{3681B469-9E18-404A-AABC-BBB9F8F463CC}"/>
              </a:ext>
            </a:extLst>
          </p:cNvPr>
          <p:cNvSpPr/>
          <p:nvPr/>
        </p:nvSpPr>
        <p:spPr>
          <a:xfrm rot="5400000" flipH="1">
            <a:off x="1613340" y="-1613338"/>
            <a:ext cx="2490951" cy="5717628"/>
          </a:xfrm>
          <a:prstGeom prst="flowChartManualInpu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0F159E4D-DE5A-4153-98BF-26412B7FA4F9}"/>
              </a:ext>
            </a:extLst>
          </p:cNvPr>
          <p:cNvSpPr txBox="1"/>
          <p:nvPr/>
        </p:nvSpPr>
        <p:spPr>
          <a:xfrm>
            <a:off x="-84084" y="254060"/>
            <a:ext cx="5202621" cy="206210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Training of Core Trainers </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CPG Management of </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Major Depressive Disorder</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(Second Edition) </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Flowchart: Manual Input 8">
            <a:extLst>
              <a:ext uri="{FF2B5EF4-FFF2-40B4-BE49-F238E27FC236}">
                <a16:creationId xmlns:a16="http://schemas.microsoft.com/office/drawing/2014/main" id="{04564EC3-7995-4AEB-B812-36062193C5D9}"/>
              </a:ext>
            </a:extLst>
          </p:cNvPr>
          <p:cNvSpPr/>
          <p:nvPr/>
        </p:nvSpPr>
        <p:spPr>
          <a:xfrm rot="16200000" flipH="1">
            <a:off x="8936421" y="3602422"/>
            <a:ext cx="541284" cy="5969873"/>
          </a:xfrm>
          <a:prstGeom prst="flowChartManualInpu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Flowchart: Manual Input 9">
            <a:extLst>
              <a:ext uri="{FF2B5EF4-FFF2-40B4-BE49-F238E27FC236}">
                <a16:creationId xmlns:a16="http://schemas.microsoft.com/office/drawing/2014/main" id="{84BD448B-6932-4A33-989F-5B2E140D7A1B}"/>
              </a:ext>
            </a:extLst>
          </p:cNvPr>
          <p:cNvSpPr/>
          <p:nvPr/>
        </p:nvSpPr>
        <p:spPr>
          <a:xfrm rot="5400000" flipH="1">
            <a:off x="3239815" y="2982313"/>
            <a:ext cx="635873" cy="7115501"/>
          </a:xfrm>
          <a:prstGeom prst="flowChartManualIn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7030014C-D588-4FA3-9937-F9F11D1A91BB}"/>
              </a:ext>
            </a:extLst>
          </p:cNvPr>
          <p:cNvPicPr>
            <a:picLocks noChangeAspect="1"/>
          </p:cNvPicPr>
          <p:nvPr/>
        </p:nvPicPr>
        <p:blipFill>
          <a:blip r:embed="rId2"/>
          <a:stretch>
            <a:fillRect/>
          </a:stretch>
        </p:blipFill>
        <p:spPr>
          <a:xfrm>
            <a:off x="8438643" y="759794"/>
            <a:ext cx="3308770" cy="4870559"/>
          </a:xfrm>
          <a:prstGeom prst="rect">
            <a:avLst/>
          </a:prstGeom>
        </p:spPr>
      </p:pic>
      <p:sp>
        <p:nvSpPr>
          <p:cNvPr id="12" name="TextBox 11">
            <a:extLst>
              <a:ext uri="{FF2B5EF4-FFF2-40B4-BE49-F238E27FC236}">
                <a16:creationId xmlns:a16="http://schemas.microsoft.com/office/drawing/2014/main" id="{F62746EF-DB2C-42D3-A4D4-B10E3DFD786D}"/>
              </a:ext>
            </a:extLst>
          </p:cNvPr>
          <p:cNvSpPr txBox="1"/>
          <p:nvPr/>
        </p:nvSpPr>
        <p:spPr>
          <a:xfrm>
            <a:off x="1106452" y="3721709"/>
            <a:ext cx="6577022" cy="218521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4000" b="1" i="0" u="none" strike="noStrike" kern="1200" cap="none" spc="0" normalizeH="0" baseline="0" noProof="0" dirty="0" err="1">
                <a:ln>
                  <a:noFill/>
                </a:ln>
                <a:solidFill>
                  <a:prstClr val="black"/>
                </a:solidFill>
                <a:effectLst/>
                <a:uLnTx/>
                <a:uFillTx/>
                <a:latin typeface="Calibri" panose="020F0502020204030204"/>
                <a:ea typeface="+mn-ea"/>
                <a:cs typeface="+mn-cs"/>
              </a:rPr>
              <a:t>Dr.</a:t>
            </a:r>
            <a:r>
              <a:rPr kumimoji="0" lang="en-MY" sz="4000" b="1" i="0" u="none" strike="noStrike" kern="1200" cap="none" spc="0" normalizeH="0" baseline="0" noProof="0" dirty="0">
                <a:ln>
                  <a:noFill/>
                </a:ln>
                <a:solidFill>
                  <a:prstClr val="black"/>
                </a:solidFill>
                <a:effectLst/>
                <a:uLnTx/>
                <a:uFillTx/>
                <a:latin typeface="Calibri" panose="020F0502020204030204"/>
                <a:ea typeface="+mn-ea"/>
                <a:cs typeface="+mn-cs"/>
              </a:rPr>
              <a:t> Firdaus </a:t>
            </a:r>
            <a:r>
              <a:rPr kumimoji="0" lang="en-MY" sz="4000" b="1" i="0" u="none" strike="noStrike" kern="1200" cap="none" spc="0" normalizeH="0" baseline="0" noProof="0" dirty="0" err="1">
                <a:ln>
                  <a:noFill/>
                </a:ln>
                <a:solidFill>
                  <a:prstClr val="black"/>
                </a:solidFill>
                <a:effectLst/>
                <a:uLnTx/>
                <a:uFillTx/>
                <a:latin typeface="Calibri" panose="020F0502020204030204"/>
                <a:ea typeface="+mn-ea"/>
                <a:cs typeface="+mn-cs"/>
              </a:rPr>
              <a:t>binti</a:t>
            </a:r>
            <a:r>
              <a:rPr kumimoji="0" lang="en-MY" sz="4000" b="1" i="0" u="none" strike="noStrike" kern="1200" cap="none" spc="0" normalizeH="0" baseline="0" noProof="0" dirty="0">
                <a:ln>
                  <a:noFill/>
                </a:ln>
                <a:solidFill>
                  <a:prstClr val="black"/>
                </a:solidFill>
                <a:effectLst/>
                <a:uLnTx/>
                <a:uFillTx/>
                <a:latin typeface="Calibri" panose="020F0502020204030204"/>
                <a:ea typeface="+mn-ea"/>
                <a:cs typeface="+mn-cs"/>
              </a:rPr>
              <a:t> Abdul </a:t>
            </a:r>
            <a:r>
              <a:rPr kumimoji="0" lang="en-MY" sz="4000" b="1" i="0" u="none" strike="noStrike" kern="1200" cap="none" spc="0" normalizeH="0" baseline="0" noProof="0" dirty="0" err="1">
                <a:ln>
                  <a:noFill/>
                </a:ln>
                <a:solidFill>
                  <a:prstClr val="black"/>
                </a:solidFill>
                <a:effectLst/>
                <a:uLnTx/>
                <a:uFillTx/>
                <a:latin typeface="Calibri" panose="020F0502020204030204"/>
                <a:ea typeface="+mn-ea"/>
                <a:cs typeface="+mn-cs"/>
              </a:rPr>
              <a:t>Gani</a:t>
            </a:r>
            <a:endParaRPr kumimoji="0" lang="en-MY" sz="40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3200" b="0" i="0" u="none" strike="noStrike" kern="1200" cap="none" spc="0" normalizeH="0" baseline="0" noProof="0" dirty="0">
                <a:ln>
                  <a:noFill/>
                </a:ln>
                <a:solidFill>
                  <a:prstClr val="black"/>
                </a:solidFill>
                <a:effectLst/>
                <a:uLnTx/>
                <a:uFillTx/>
                <a:latin typeface="Calibri" panose="020F0502020204030204"/>
                <a:ea typeface="+mn-ea"/>
                <a:cs typeface="+mn-cs"/>
              </a:rPr>
              <a:t>Consultant Psychiatrist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MY" sz="3200" dirty="0">
                <a:solidFill>
                  <a:prstClr val="black"/>
                </a:solidFill>
                <a:latin typeface="Calibri" panose="020F0502020204030204"/>
              </a:rPr>
              <a:t>Hospital Sultan Haji Ahmad Shah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3200" b="0" i="0" u="none" strike="noStrike" kern="1200" cap="none" spc="0" normalizeH="0" baseline="0" noProof="0" dirty="0" err="1">
                <a:ln>
                  <a:noFill/>
                </a:ln>
                <a:solidFill>
                  <a:prstClr val="black"/>
                </a:solidFill>
                <a:effectLst/>
                <a:uLnTx/>
                <a:uFillTx/>
                <a:latin typeface="Calibri" panose="020F0502020204030204"/>
                <a:ea typeface="+mn-ea"/>
                <a:cs typeface="+mn-cs"/>
              </a:rPr>
              <a:t>Temerloh</a:t>
            </a:r>
            <a:r>
              <a:rPr kumimoji="0" lang="en-MY" sz="3200" b="0" i="0" u="none" strike="noStrike" kern="1200" cap="none" spc="0" normalizeH="0" baseline="0" noProof="0" dirty="0">
                <a:ln>
                  <a:noFill/>
                </a:ln>
                <a:solidFill>
                  <a:prstClr val="black"/>
                </a:solidFill>
                <a:effectLst/>
                <a:uLnTx/>
                <a:uFillTx/>
                <a:latin typeface="Calibri" panose="020F0502020204030204"/>
                <a:ea typeface="+mn-ea"/>
                <a:cs typeface="+mn-cs"/>
              </a:rPr>
              <a:t>, Pahang </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6437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b="1" dirty="0"/>
              <a:t>		</a:t>
            </a:r>
            <a:r>
              <a:rPr lang="en-US" altLang="en-US" b="1" dirty="0"/>
              <a:t> 		Acupuncture</a:t>
            </a:r>
            <a:r>
              <a:rPr lang="en-US" altLang="en-US" b="1" baseline="-25000" dirty="0"/>
              <a:t>1</a:t>
            </a:r>
            <a:endParaRPr lang="en-US" b="1" baseline="-25000" dirty="0"/>
          </a:p>
        </p:txBody>
      </p:sp>
      <p:sp>
        <p:nvSpPr>
          <p:cNvPr id="3" name="Content Placeholder 2">
            <a:extLst>
              <a:ext uri="{FF2B5EF4-FFF2-40B4-BE49-F238E27FC236}">
                <a16:creationId xmlns:a16="http://schemas.microsoft.com/office/drawing/2014/main" id="{759775EA-4E93-41CA-BD01-68F1313D7B91}"/>
              </a:ext>
            </a:extLst>
          </p:cNvPr>
          <p:cNvSpPr>
            <a:spLocks noGrp="1"/>
          </p:cNvSpPr>
          <p:nvPr>
            <p:ph idx="1"/>
          </p:nvPr>
        </p:nvSpPr>
        <p:spPr/>
        <p:txBody>
          <a:bodyPr/>
          <a:lstStyle/>
          <a:p>
            <a:endParaRPr lang="en-US" dirty="0"/>
          </a:p>
          <a:p>
            <a:r>
              <a:rPr lang="en-US" altLang="en-US" sz="3200" dirty="0"/>
              <a:t>A large Cochrane systematic review of 30 trials showed </a:t>
            </a:r>
            <a:r>
              <a:rPr lang="ms-MY" altLang="en-US" sz="3200" dirty="0"/>
              <a:t>insufficient evidence of a consistent beneficial effect of acupuncture compared with a wait list control, sham acupuncture control or medication in mild to severe MDD.</a:t>
            </a:r>
            <a:r>
              <a:rPr lang="ms-MY" altLang="en-US" sz="3200" baseline="30000" dirty="0"/>
              <a:t>122, level I  </a:t>
            </a:r>
            <a:endParaRPr lang="en-US" altLang="en-US" sz="3200" baseline="30000" dirty="0"/>
          </a:p>
          <a:p>
            <a:endParaRPr lang="en-US"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6" name="TextBox 5">
            <a:extLst>
              <a:ext uri="{FF2B5EF4-FFF2-40B4-BE49-F238E27FC236}">
                <a16:creationId xmlns:a16="http://schemas.microsoft.com/office/drawing/2014/main" id="{08484A0C-82D0-4BDC-9E51-BA7D358A6AFC}"/>
              </a:ext>
            </a:extLst>
          </p:cNvPr>
          <p:cNvSpPr txBox="1"/>
          <p:nvPr/>
        </p:nvSpPr>
        <p:spPr>
          <a:xfrm>
            <a:off x="1813560" y="6550223"/>
            <a:ext cx="8564880" cy="307777"/>
          </a:xfrm>
          <a:prstGeom prst="rect">
            <a:avLst/>
          </a:prstGeom>
          <a:noFill/>
        </p:spPr>
        <p:txBody>
          <a:bodyPr wrap="square" rtlCol="0">
            <a:spAutoFit/>
          </a:bodyPr>
          <a:lstStyle/>
          <a:p>
            <a:r>
              <a:rPr lang="en-US" sz="1400" dirty="0"/>
              <a:t>122. Smith CA, Hay PP, Macpherson H. Acupuncture for depression. </a:t>
            </a:r>
            <a:r>
              <a:rPr lang="en-US" sz="1400" dirty="0" err="1"/>
              <a:t>CochraneDatabase</a:t>
            </a:r>
            <a:r>
              <a:rPr lang="en-US" sz="1400" dirty="0"/>
              <a:t> Syst Rev. 2010(1):CD004046.</a:t>
            </a:r>
          </a:p>
        </p:txBody>
      </p:sp>
    </p:spTree>
    <p:extLst>
      <p:ext uri="{BB962C8B-B14F-4D97-AF65-F5344CB8AC3E}">
        <p14:creationId xmlns:p14="http://schemas.microsoft.com/office/powerpoint/2010/main" val="19002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b="1" dirty="0"/>
              <a:t>		</a:t>
            </a:r>
            <a:r>
              <a:rPr lang="en-US" altLang="en-US" b="1" dirty="0"/>
              <a:t> 		Acupuncture</a:t>
            </a:r>
            <a:r>
              <a:rPr lang="en-US" altLang="en-US" b="1" baseline="-25000" dirty="0"/>
              <a:t>2</a:t>
            </a:r>
            <a:endParaRPr lang="en-US" b="1" baseline="-25000" dirty="0"/>
          </a:p>
        </p:txBody>
      </p:sp>
      <p:sp>
        <p:nvSpPr>
          <p:cNvPr id="3" name="Content Placeholder 2">
            <a:extLst>
              <a:ext uri="{FF2B5EF4-FFF2-40B4-BE49-F238E27FC236}">
                <a16:creationId xmlns:a16="http://schemas.microsoft.com/office/drawing/2014/main" id="{759775EA-4E93-41CA-BD01-68F1313D7B91}"/>
              </a:ext>
            </a:extLst>
          </p:cNvPr>
          <p:cNvSpPr>
            <a:spLocks noGrp="1"/>
          </p:cNvSpPr>
          <p:nvPr>
            <p:ph idx="1"/>
          </p:nvPr>
        </p:nvSpPr>
        <p:spPr>
          <a:xfrm>
            <a:off x="1374140" y="1690688"/>
            <a:ext cx="9443720" cy="4351338"/>
          </a:xfrm>
        </p:spPr>
        <p:txBody>
          <a:bodyPr/>
          <a:lstStyle/>
          <a:p>
            <a:endParaRPr lang="en-US" dirty="0"/>
          </a:p>
          <a:p>
            <a:r>
              <a:rPr lang="ms-MY" altLang="en-US" sz="3200" dirty="0"/>
              <a:t>A subgroup analysis showed patients with stroke experienced a reduction in depression with manual acupuncture compared with SSRIs (RR=1.66, 95% CI 1.03 to 2.68).</a:t>
            </a:r>
            <a:r>
              <a:rPr lang="ms-MY" altLang="en-US" sz="3200" baseline="30000" dirty="0"/>
              <a:t>122, level I</a:t>
            </a:r>
            <a:endParaRPr lang="en-US" altLang="en-US" sz="3200" dirty="0"/>
          </a:p>
          <a:p>
            <a:endParaRPr lang="en-US"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6" name="TextBox 5">
            <a:extLst>
              <a:ext uri="{FF2B5EF4-FFF2-40B4-BE49-F238E27FC236}">
                <a16:creationId xmlns:a16="http://schemas.microsoft.com/office/drawing/2014/main" id="{091AF7E5-9625-4867-8884-42AE749B49D1}"/>
              </a:ext>
            </a:extLst>
          </p:cNvPr>
          <p:cNvSpPr txBox="1"/>
          <p:nvPr/>
        </p:nvSpPr>
        <p:spPr>
          <a:xfrm>
            <a:off x="1813560" y="6550223"/>
            <a:ext cx="8564880" cy="307777"/>
          </a:xfrm>
          <a:prstGeom prst="rect">
            <a:avLst/>
          </a:prstGeom>
          <a:noFill/>
        </p:spPr>
        <p:txBody>
          <a:bodyPr wrap="square" rtlCol="0">
            <a:spAutoFit/>
          </a:bodyPr>
          <a:lstStyle/>
          <a:p>
            <a:r>
              <a:rPr lang="en-US" sz="1400" dirty="0"/>
              <a:t>122. Smith CA, Hay PP, Macpherson H. Acupuncture for depression. </a:t>
            </a:r>
            <a:r>
              <a:rPr lang="en-US" sz="1400" dirty="0" err="1"/>
              <a:t>CochraneDatabase</a:t>
            </a:r>
            <a:r>
              <a:rPr lang="en-US" sz="1400" dirty="0"/>
              <a:t> Syst Rev. 2010(1):CD004046.</a:t>
            </a:r>
          </a:p>
        </p:txBody>
      </p:sp>
    </p:spTree>
    <p:extLst>
      <p:ext uri="{BB962C8B-B14F-4D97-AF65-F5344CB8AC3E}">
        <p14:creationId xmlns:p14="http://schemas.microsoft.com/office/powerpoint/2010/main" val="3457340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b="1" dirty="0"/>
              <a:t>		</a:t>
            </a:r>
            <a:r>
              <a:rPr lang="en-US" altLang="en-US" b="1" dirty="0"/>
              <a:t> 		Acupuncture</a:t>
            </a:r>
            <a:r>
              <a:rPr lang="en-US" altLang="en-US" b="1" baseline="-25000" dirty="0"/>
              <a:t>3</a:t>
            </a:r>
            <a:endParaRPr lang="en-US" b="1" baseline="-25000" dirty="0"/>
          </a:p>
        </p:txBody>
      </p:sp>
      <p:sp>
        <p:nvSpPr>
          <p:cNvPr id="3" name="Content Placeholder 2">
            <a:extLst>
              <a:ext uri="{FF2B5EF4-FFF2-40B4-BE49-F238E27FC236}">
                <a16:creationId xmlns:a16="http://schemas.microsoft.com/office/drawing/2014/main" id="{759775EA-4E93-41CA-BD01-68F1313D7B91}"/>
              </a:ext>
            </a:extLst>
          </p:cNvPr>
          <p:cNvSpPr>
            <a:spLocks noGrp="1"/>
          </p:cNvSpPr>
          <p:nvPr>
            <p:ph idx="1"/>
          </p:nvPr>
        </p:nvSpPr>
        <p:spPr>
          <a:xfrm>
            <a:off x="1374140" y="1690688"/>
            <a:ext cx="9443720" cy="4351338"/>
          </a:xfrm>
        </p:spPr>
        <p:txBody>
          <a:bodyPr/>
          <a:lstStyle/>
          <a:p>
            <a:endParaRPr lang="en-US" dirty="0"/>
          </a:p>
          <a:p>
            <a:r>
              <a:rPr lang="ms-MY" altLang="en-US" sz="3200" dirty="0"/>
              <a:t>In terms of adverse events, there was no significant difference between acupuncture &amp; wait list control or sham acupuncture control. However, accupunture had less adverse event </a:t>
            </a:r>
            <a:r>
              <a:rPr lang="en-US" altLang="en-US" sz="3200" dirty="0"/>
              <a:t>compared with tricyclic antidepressants</a:t>
            </a:r>
            <a:r>
              <a:rPr lang="ms-MY" altLang="en-US" sz="3200" i="1" dirty="0"/>
              <a:t>.</a:t>
            </a:r>
            <a:r>
              <a:rPr lang="ms-MY" altLang="en-US" sz="3200" baseline="30000" dirty="0"/>
              <a:t>122, level I</a:t>
            </a:r>
            <a:endParaRPr lang="en-US" altLang="en-US" sz="3200" dirty="0"/>
          </a:p>
          <a:p>
            <a:endParaRPr lang="en-US"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6" name="TextBox 5">
            <a:extLst>
              <a:ext uri="{FF2B5EF4-FFF2-40B4-BE49-F238E27FC236}">
                <a16:creationId xmlns:a16="http://schemas.microsoft.com/office/drawing/2014/main" id="{F0F1B157-FBC1-452D-9C34-4F9C8ECC092C}"/>
              </a:ext>
            </a:extLst>
          </p:cNvPr>
          <p:cNvSpPr txBox="1"/>
          <p:nvPr/>
        </p:nvSpPr>
        <p:spPr>
          <a:xfrm>
            <a:off x="1813560" y="6550223"/>
            <a:ext cx="8564880" cy="307777"/>
          </a:xfrm>
          <a:prstGeom prst="rect">
            <a:avLst/>
          </a:prstGeom>
          <a:noFill/>
        </p:spPr>
        <p:txBody>
          <a:bodyPr wrap="square" rtlCol="0">
            <a:spAutoFit/>
          </a:bodyPr>
          <a:lstStyle/>
          <a:p>
            <a:r>
              <a:rPr lang="en-US" sz="1400" dirty="0"/>
              <a:t>122. Smith CA, Hay PP, Macpherson H. Acupuncture for depression. </a:t>
            </a:r>
            <a:r>
              <a:rPr lang="en-US" sz="1400" dirty="0" err="1"/>
              <a:t>CochraneDatabase</a:t>
            </a:r>
            <a:r>
              <a:rPr lang="en-US" sz="1400" dirty="0"/>
              <a:t> Syst Rev. 2010(1):CD004046.</a:t>
            </a:r>
          </a:p>
        </p:txBody>
      </p:sp>
    </p:spTree>
    <p:extLst>
      <p:ext uri="{BB962C8B-B14F-4D97-AF65-F5344CB8AC3E}">
        <p14:creationId xmlns:p14="http://schemas.microsoft.com/office/powerpoint/2010/main" val="91917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r>
              <a:rPr lang="en-US" sz="4000" b="1" dirty="0"/>
              <a:t>  				    </a:t>
            </a:r>
            <a:r>
              <a:rPr lang="en-US" b="1" dirty="0"/>
              <a:t>Omega-3</a:t>
            </a:r>
            <a:r>
              <a:rPr lang="en-US" b="1" baseline="-25000" dirty="0"/>
              <a:t>1</a:t>
            </a:r>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1767841"/>
            <a:ext cx="10919460" cy="3159759"/>
          </a:xfrm>
        </p:spPr>
        <p:txBody>
          <a:bodyPr>
            <a:normAutofit/>
          </a:bodyPr>
          <a:lstStyle/>
          <a:p>
            <a:pPr marL="346075" indent="-346075">
              <a:lnSpc>
                <a:spcPct val="80000"/>
              </a:lnSpc>
            </a:pPr>
            <a:endParaRPr lang="en-US" altLang="en-US" sz="3200" dirty="0"/>
          </a:p>
          <a:p>
            <a:pPr marL="346075" indent="-346075">
              <a:lnSpc>
                <a:spcPct val="80000"/>
              </a:lnSpc>
            </a:pPr>
            <a:r>
              <a:rPr lang="en-US" altLang="en-US" sz="3200" dirty="0"/>
              <a:t>In a Cochrane systematic review of 26 trials, there was s</a:t>
            </a:r>
            <a:r>
              <a:rPr lang="ms-MY" altLang="en-US" sz="3200" dirty="0"/>
              <a:t>mall to modest benefit of omega-3 compared with placebo in mild to severe MDD (SMD= -0.30, 95% CI -0.10 to -0.50) but this effect was unlikely to be clinically meaningful.</a:t>
            </a:r>
            <a:r>
              <a:rPr lang="ms-MY" sz="3200" dirty="0"/>
              <a:t> There were very low quality evidence and substantial heterogeneity in analyses of primary outcome of depressive </a:t>
            </a:r>
            <a:r>
              <a:rPr lang="ms-MY" sz="3200"/>
              <a:t>symptomology.</a:t>
            </a:r>
            <a:r>
              <a:rPr lang="ms-MY" sz="3200" baseline="30000">
                <a:ea typeface="ＭＳ Ｐゴシック" charset="0"/>
              </a:rPr>
              <a:t>123</a:t>
            </a:r>
            <a:r>
              <a:rPr lang="ms-MY" sz="3200" baseline="30000" dirty="0">
                <a:ea typeface="ＭＳ Ｐゴシック" charset="0"/>
              </a:rPr>
              <a:t>, </a:t>
            </a:r>
            <a:r>
              <a:rPr lang="en-US" sz="3200" baseline="30000" dirty="0">
                <a:ea typeface="ＭＳ Ｐゴシック" charset="0"/>
              </a:rPr>
              <a:t>level I</a:t>
            </a:r>
          </a:p>
          <a:p>
            <a:pPr marL="0" indent="0">
              <a:lnSpc>
                <a:spcPct val="80000"/>
              </a:lnSpc>
              <a:buNone/>
            </a:pPr>
            <a:endParaRPr lang="en-US" altLang="en-US" sz="32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874C6DF9-3CFE-4489-A7A5-49B50AAE14DB}"/>
              </a:ext>
            </a:extLst>
          </p:cNvPr>
          <p:cNvSpPr txBox="1"/>
          <p:nvPr/>
        </p:nvSpPr>
        <p:spPr>
          <a:xfrm>
            <a:off x="938274" y="6492875"/>
            <a:ext cx="10708640" cy="307777"/>
          </a:xfrm>
          <a:prstGeom prst="rect">
            <a:avLst/>
          </a:prstGeom>
          <a:noFill/>
        </p:spPr>
        <p:txBody>
          <a:bodyPr wrap="square" rtlCol="0">
            <a:spAutoFit/>
          </a:bodyPr>
          <a:lstStyle/>
          <a:p>
            <a:r>
              <a:rPr lang="en-US" sz="1400" dirty="0"/>
              <a:t>123. Appleton KM, </a:t>
            </a:r>
            <a:r>
              <a:rPr lang="en-US" sz="1400" dirty="0" err="1"/>
              <a:t>Sallis</a:t>
            </a:r>
            <a:r>
              <a:rPr lang="en-US" sz="1400" dirty="0"/>
              <a:t> HM, Perry R, et al. Omega-3 fatty acids for depression </a:t>
            </a:r>
            <a:r>
              <a:rPr lang="en-US" sz="1400" dirty="0" err="1"/>
              <a:t>inadults</a:t>
            </a:r>
            <a:r>
              <a:rPr lang="en-US" sz="1400" dirty="0"/>
              <a:t>. Cochrane Database Syst Rev. 2015(11):CD004692.</a:t>
            </a:r>
          </a:p>
        </p:txBody>
      </p:sp>
    </p:spTree>
    <p:extLst>
      <p:ext uri="{BB962C8B-B14F-4D97-AF65-F5344CB8AC3E}">
        <p14:creationId xmlns:p14="http://schemas.microsoft.com/office/powerpoint/2010/main" val="21471710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r>
              <a:rPr lang="en-US" sz="4000" b="1" dirty="0"/>
              <a:t>  				    </a:t>
            </a:r>
            <a:r>
              <a:rPr lang="en-US" b="1" dirty="0"/>
              <a:t>Omega-3</a:t>
            </a:r>
            <a:r>
              <a:rPr lang="en-US" b="1" baseline="-25000" dirty="0"/>
              <a:t>2</a:t>
            </a:r>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1767841"/>
            <a:ext cx="10919460" cy="3159759"/>
          </a:xfrm>
        </p:spPr>
        <p:txBody>
          <a:bodyPr>
            <a:normAutofit/>
          </a:bodyPr>
          <a:lstStyle/>
          <a:p>
            <a:pPr marL="346075" indent="-346075">
              <a:lnSpc>
                <a:spcPct val="80000"/>
              </a:lnSpc>
            </a:pPr>
            <a:endParaRPr lang="en-US" altLang="en-US" sz="3200" dirty="0"/>
          </a:p>
          <a:p>
            <a:pPr>
              <a:buFont typeface="Arial" charset="0"/>
              <a:buChar char="•"/>
              <a:defRPr/>
            </a:pPr>
            <a:r>
              <a:rPr lang="ms-MY" sz="3200" dirty="0">
                <a:ea typeface="ＭＳ Ｐゴシック" charset="0"/>
              </a:rPr>
              <a:t>There was no significant difference between omega-3 &amp; antidepressants in moderate to severe MDD.</a:t>
            </a:r>
            <a:r>
              <a:rPr lang="en-US" sz="4800" baseline="30000" dirty="0">
                <a:ea typeface="ＭＳ Ｐゴシック" charset="0"/>
              </a:rPr>
              <a:t> </a:t>
            </a:r>
            <a:r>
              <a:rPr lang="en-US" sz="3200" dirty="0">
                <a:ea typeface="ＭＳ Ｐゴシック" charset="0"/>
              </a:rPr>
              <a:t>However </a:t>
            </a:r>
            <a:r>
              <a:rPr lang="en-US" sz="3200">
                <a:ea typeface="ＭＳ Ｐゴシック" charset="0"/>
              </a:rPr>
              <a:t>this was a </a:t>
            </a:r>
            <a:r>
              <a:rPr lang="en-US" sz="3200" dirty="0">
                <a:ea typeface="ＭＳ Ｐゴシック" charset="0"/>
              </a:rPr>
              <a:t>small study with low quality of evidence </a:t>
            </a:r>
            <a:r>
              <a:rPr lang="ms-MY" sz="3200" baseline="30000" dirty="0">
                <a:ea typeface="ＭＳ Ｐゴシック" charset="0"/>
              </a:rPr>
              <a:t>123, </a:t>
            </a:r>
            <a:r>
              <a:rPr lang="en-US" sz="3200" baseline="30000" dirty="0">
                <a:ea typeface="ＭＳ Ｐゴシック" charset="0"/>
              </a:rPr>
              <a:t>level I</a:t>
            </a:r>
            <a:endParaRPr lang="en-US" sz="1800" dirty="0">
              <a:ea typeface="ＭＳ Ｐゴシック" charset="0"/>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874C6DF9-3CFE-4489-A7A5-49B50AAE14DB}"/>
              </a:ext>
            </a:extLst>
          </p:cNvPr>
          <p:cNvSpPr txBox="1"/>
          <p:nvPr/>
        </p:nvSpPr>
        <p:spPr>
          <a:xfrm>
            <a:off x="938274" y="6492875"/>
            <a:ext cx="10708640" cy="307777"/>
          </a:xfrm>
          <a:prstGeom prst="rect">
            <a:avLst/>
          </a:prstGeom>
          <a:noFill/>
        </p:spPr>
        <p:txBody>
          <a:bodyPr wrap="square" rtlCol="0">
            <a:spAutoFit/>
          </a:bodyPr>
          <a:lstStyle/>
          <a:p>
            <a:r>
              <a:rPr lang="en-US" sz="1400" dirty="0"/>
              <a:t>123. Appleton KM, </a:t>
            </a:r>
            <a:r>
              <a:rPr lang="en-US" sz="1400" dirty="0" err="1"/>
              <a:t>Sallis</a:t>
            </a:r>
            <a:r>
              <a:rPr lang="en-US" sz="1400" dirty="0"/>
              <a:t> HM, Perry R, et al. Omega-3 fatty acids for depression </a:t>
            </a:r>
            <a:r>
              <a:rPr lang="en-US" sz="1400" dirty="0" err="1"/>
              <a:t>inadults</a:t>
            </a:r>
            <a:r>
              <a:rPr lang="en-US" sz="1400" dirty="0"/>
              <a:t>. Cochrane Database Syst Rev. 2015(11):CD004692.</a:t>
            </a:r>
          </a:p>
        </p:txBody>
      </p:sp>
    </p:spTree>
    <p:extLst>
      <p:ext uri="{BB962C8B-B14F-4D97-AF65-F5344CB8AC3E}">
        <p14:creationId xmlns:p14="http://schemas.microsoft.com/office/powerpoint/2010/main" val="3510012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14070" y="274333"/>
            <a:ext cx="10515600" cy="1325563"/>
          </a:xfrm>
          <a:solidFill>
            <a:srgbClr val="FFC000"/>
          </a:solidFill>
        </p:spPr>
        <p:txBody>
          <a:bodyPr>
            <a:normAutofit/>
          </a:bodyPr>
          <a:lstStyle/>
          <a:p>
            <a:r>
              <a:rPr lang="en-US" sz="4000" b="1" dirty="0"/>
              <a:t>  					</a:t>
            </a:r>
            <a:r>
              <a:rPr lang="en-US" b="1" dirty="0"/>
              <a:t>Folate</a:t>
            </a:r>
            <a:r>
              <a:rPr lang="en-US" b="1" baseline="-25000" dirty="0"/>
              <a:t>1</a:t>
            </a:r>
            <a:endParaRPr lang="en-US" sz="4000" b="1" baseline="-25000" dirty="0"/>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1767841"/>
            <a:ext cx="10919460" cy="2418079"/>
          </a:xfrm>
        </p:spPr>
        <p:txBody>
          <a:bodyPr>
            <a:normAutofit fontScale="92500"/>
          </a:bodyPr>
          <a:lstStyle/>
          <a:p>
            <a:endParaRPr lang="en-US" altLang="en-US" sz="3200" dirty="0"/>
          </a:p>
          <a:p>
            <a:r>
              <a:rPr lang="en-US" altLang="en-US" sz="3200" dirty="0"/>
              <a:t>A Cochrane systematic review of three trials showed folate was more effective than placebo in MDD </a:t>
            </a:r>
            <a:r>
              <a:rPr lang="ms-MY" altLang="en-US" sz="3200" dirty="0"/>
              <a:t>(WMD= -2.65, 95% CI -4.93 to -0.38). However, there was bias in the folate level of the participants &amp; variation of dosage prescribed in the study.</a:t>
            </a:r>
            <a:r>
              <a:rPr lang="en-US" altLang="en-US" sz="3200" baseline="30000" dirty="0"/>
              <a:t> 124, level I</a:t>
            </a:r>
            <a:endParaRPr lang="en-US" altLang="en-US" sz="32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CD156029-3F60-4A3E-9072-E083B06BEAA7}"/>
              </a:ext>
            </a:extLst>
          </p:cNvPr>
          <p:cNvSpPr txBox="1"/>
          <p:nvPr/>
        </p:nvSpPr>
        <p:spPr>
          <a:xfrm>
            <a:off x="1615440" y="6553200"/>
            <a:ext cx="8961120" cy="304800"/>
          </a:xfrm>
          <a:prstGeom prst="rect">
            <a:avLst/>
          </a:prstGeom>
          <a:noFill/>
        </p:spPr>
        <p:txBody>
          <a:bodyPr wrap="square" rtlCol="0">
            <a:spAutoFit/>
          </a:bodyPr>
          <a:lstStyle/>
          <a:p>
            <a:r>
              <a:rPr lang="en-US" sz="1400" dirty="0"/>
              <a:t>124. Taylor MJ, Carney S, Geddes J, et al. Folate for depressive disorders. Cochrane Database Syst Rev. 2003(2):CD003390.</a:t>
            </a:r>
          </a:p>
        </p:txBody>
      </p:sp>
    </p:spTree>
    <p:extLst>
      <p:ext uri="{BB962C8B-B14F-4D97-AF65-F5344CB8AC3E}">
        <p14:creationId xmlns:p14="http://schemas.microsoft.com/office/powerpoint/2010/main" val="2962251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14070" y="274333"/>
            <a:ext cx="10515600" cy="1325563"/>
          </a:xfrm>
          <a:solidFill>
            <a:srgbClr val="FFC000"/>
          </a:solidFill>
        </p:spPr>
        <p:txBody>
          <a:bodyPr>
            <a:normAutofit/>
          </a:bodyPr>
          <a:lstStyle/>
          <a:p>
            <a:r>
              <a:rPr lang="en-US" sz="4000" b="1" dirty="0"/>
              <a:t>  				</a:t>
            </a:r>
            <a:r>
              <a:rPr lang="en-US" b="1" dirty="0"/>
              <a:t>Key Message </a:t>
            </a:r>
            <a:endParaRPr lang="en-US" sz="4000" b="1" baseline="-25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3" name="Picture 2">
            <a:extLst>
              <a:ext uri="{FF2B5EF4-FFF2-40B4-BE49-F238E27FC236}">
                <a16:creationId xmlns:a16="http://schemas.microsoft.com/office/drawing/2014/main" id="{A36E6346-2848-4D5D-9DE4-0EDBE5E38B81}"/>
              </a:ext>
            </a:extLst>
          </p:cNvPr>
          <p:cNvPicPr>
            <a:picLocks noChangeAspect="1"/>
          </p:cNvPicPr>
          <p:nvPr/>
        </p:nvPicPr>
        <p:blipFill>
          <a:blip r:embed="rId4"/>
          <a:stretch>
            <a:fillRect/>
          </a:stretch>
        </p:blipFill>
        <p:spPr>
          <a:xfrm>
            <a:off x="321437" y="2838679"/>
            <a:ext cx="11500865" cy="1398041"/>
          </a:xfrm>
          <a:prstGeom prst="rect">
            <a:avLst/>
          </a:prstGeom>
        </p:spPr>
      </p:pic>
    </p:spTree>
    <p:extLst>
      <p:ext uri="{BB962C8B-B14F-4D97-AF65-F5344CB8AC3E}">
        <p14:creationId xmlns:p14="http://schemas.microsoft.com/office/powerpoint/2010/main" val="31758859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r>
              <a:rPr lang="en-US" sz="4000" b="1" dirty="0"/>
              <a:t>  			</a:t>
            </a:r>
            <a:r>
              <a:rPr lang="en-US" altLang="en-US" b="1" dirty="0"/>
              <a:t>Other Treatments: Yoga </a:t>
            </a:r>
            <a:endParaRPr lang="en-US" sz="4000" b="1" baseline="-25000" dirty="0"/>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1767841"/>
            <a:ext cx="10919460" cy="3362959"/>
          </a:xfrm>
        </p:spPr>
        <p:txBody>
          <a:bodyPr>
            <a:normAutofit/>
          </a:bodyPr>
          <a:lstStyle/>
          <a:p>
            <a:endParaRPr lang="ms-MY" altLang="en-US" dirty="0"/>
          </a:p>
          <a:p>
            <a:r>
              <a:rPr lang="en-US" altLang="en-US" sz="3200" dirty="0"/>
              <a:t>A meta-analysis of nine RCTs of moderate quality found that yoga reduced symptoms of mild to moderate depression over usual care (SMD= -0.69, 95% CI -0.99 to -0.39), relaxation (SMD= -0.69, 95% CI -1.03 to -0.22) &amp; aerobic exercise  (SMD= -0.59, 95% CI -0.99 to -0.18) in 12 weeks only.</a:t>
            </a:r>
            <a:r>
              <a:rPr lang="en-US" altLang="en-US" sz="3200" baseline="30000" dirty="0"/>
              <a:t>125, level I</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5EF909D2-71D4-403F-AC6C-D13E7E95E526}"/>
              </a:ext>
            </a:extLst>
          </p:cNvPr>
          <p:cNvSpPr txBox="1"/>
          <p:nvPr/>
        </p:nvSpPr>
        <p:spPr>
          <a:xfrm>
            <a:off x="838200" y="6526972"/>
            <a:ext cx="10758907" cy="307777"/>
          </a:xfrm>
          <a:prstGeom prst="rect">
            <a:avLst/>
          </a:prstGeom>
          <a:noFill/>
        </p:spPr>
        <p:txBody>
          <a:bodyPr wrap="none" rtlCol="0">
            <a:spAutoFit/>
          </a:bodyPr>
          <a:lstStyle/>
          <a:p>
            <a:r>
              <a:rPr lang="en-US" sz="1400" dirty="0"/>
              <a:t>125. Cramer H, </a:t>
            </a:r>
            <a:r>
              <a:rPr lang="en-US" sz="1400" dirty="0" err="1"/>
              <a:t>Lauche</a:t>
            </a:r>
            <a:r>
              <a:rPr lang="en-US" sz="1400" dirty="0"/>
              <a:t> R, Langhorst J, et al. Yoga for depression: a systematic review and meta-analysis. Depress Anxiety. 2013;30(11):1068-1083.</a:t>
            </a:r>
          </a:p>
        </p:txBody>
      </p:sp>
    </p:spTree>
    <p:extLst>
      <p:ext uri="{BB962C8B-B14F-4D97-AF65-F5344CB8AC3E}">
        <p14:creationId xmlns:p14="http://schemas.microsoft.com/office/powerpoint/2010/main" val="38873180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r>
              <a:rPr lang="en-US" sz="4000" b="1" dirty="0"/>
              <a:t>  	  </a:t>
            </a:r>
            <a:r>
              <a:rPr lang="en-US" altLang="en-US" b="1" dirty="0"/>
              <a:t>Other Treatments: Music Therapy </a:t>
            </a:r>
            <a:endParaRPr lang="en-US" sz="4000" b="1" baseline="-25000" dirty="0"/>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798830" y="1690688"/>
            <a:ext cx="10594340" cy="3799839"/>
          </a:xfrm>
        </p:spPr>
        <p:txBody>
          <a:bodyPr>
            <a:normAutofit/>
          </a:bodyPr>
          <a:lstStyle/>
          <a:p>
            <a:endParaRPr lang="ms-MY" altLang="en-US" dirty="0"/>
          </a:p>
          <a:p>
            <a:r>
              <a:rPr lang="en-US" altLang="en-US" sz="3200" dirty="0"/>
              <a:t>A Cochrane systematic review of nine RCTs assessing music therapy in MDD showed that music therapy added to TAU was more effective than TAU alone in:</a:t>
            </a:r>
            <a:r>
              <a:rPr lang="en-US" altLang="en-US" sz="3200" baseline="30000" dirty="0"/>
              <a:t>126, level I</a:t>
            </a:r>
          </a:p>
          <a:p>
            <a:pPr marL="803275" lvl="1" indent="-346075">
              <a:buFont typeface="Courier New" panose="02070309020205020404" pitchFamily="49" charset="0"/>
              <a:buChar char="o"/>
            </a:pPr>
            <a:r>
              <a:rPr lang="en-US" altLang="en-US" sz="2800" dirty="0"/>
              <a:t>clinician-rated depressive symptoms (SMD= -0.98, 95% CI -1.69 to -0.27)</a:t>
            </a:r>
          </a:p>
          <a:p>
            <a:pPr marL="803275" lvl="1" indent="-346075">
              <a:buFont typeface="Courier New" panose="02070309020205020404" pitchFamily="49" charset="0"/>
              <a:buChar char="o"/>
            </a:pPr>
            <a:r>
              <a:rPr lang="en-US" altLang="en-US" sz="2800" dirty="0"/>
              <a:t>patient-reported depressive symptoms (SMD= -0.85, 95% CI -1.37 to -0.34) </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5EF909D2-71D4-403F-AC6C-D13E7E95E526}"/>
              </a:ext>
            </a:extLst>
          </p:cNvPr>
          <p:cNvSpPr txBox="1"/>
          <p:nvPr/>
        </p:nvSpPr>
        <p:spPr>
          <a:xfrm>
            <a:off x="1275080" y="6550858"/>
            <a:ext cx="9423400" cy="307777"/>
          </a:xfrm>
          <a:prstGeom prst="rect">
            <a:avLst/>
          </a:prstGeom>
          <a:noFill/>
        </p:spPr>
        <p:txBody>
          <a:bodyPr wrap="square" rtlCol="0">
            <a:spAutoFit/>
          </a:bodyPr>
          <a:lstStyle/>
          <a:p>
            <a:r>
              <a:rPr lang="en-US" sz="1400" dirty="0"/>
              <a:t>126. </a:t>
            </a:r>
            <a:r>
              <a:rPr lang="en-US" sz="1400" dirty="0" err="1"/>
              <a:t>Aalbers</a:t>
            </a:r>
            <a:r>
              <a:rPr lang="en-US" sz="1400" dirty="0"/>
              <a:t> S, </a:t>
            </a:r>
            <a:r>
              <a:rPr lang="en-US" sz="1400" dirty="0" err="1"/>
              <a:t>Fusar-Poli</a:t>
            </a:r>
            <a:r>
              <a:rPr lang="en-US" sz="1400" dirty="0"/>
              <a:t> L, Freeman RE, et al. Music therapy for </a:t>
            </a:r>
            <a:r>
              <a:rPr lang="en-US" sz="1400" dirty="0" err="1"/>
              <a:t>depression.Cochrane</a:t>
            </a:r>
            <a:r>
              <a:rPr lang="en-US" sz="1400" dirty="0"/>
              <a:t> Database Syst Rev. 2017(11).CD004517.</a:t>
            </a:r>
            <a:endParaRPr lang="en-US" sz="1100" dirty="0"/>
          </a:p>
        </p:txBody>
      </p:sp>
    </p:spTree>
    <p:extLst>
      <p:ext uri="{BB962C8B-B14F-4D97-AF65-F5344CB8AC3E}">
        <p14:creationId xmlns:p14="http://schemas.microsoft.com/office/powerpoint/2010/main" val="1970973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r>
              <a:rPr lang="en-US" sz="4000" b="1" dirty="0"/>
              <a:t>  	  </a:t>
            </a:r>
            <a:r>
              <a:rPr lang="en-US" altLang="en-US" b="1" dirty="0"/>
              <a:t>Other Treatments: Dance Therapy</a:t>
            </a:r>
            <a:endParaRPr lang="en-US" sz="4000" b="1" baseline="-25000" dirty="0"/>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798830" y="1690688"/>
            <a:ext cx="10594340" cy="3799839"/>
          </a:xfrm>
        </p:spPr>
        <p:txBody>
          <a:bodyPr>
            <a:normAutofit/>
          </a:bodyPr>
          <a:lstStyle/>
          <a:p>
            <a:endParaRPr lang="ms-MY" altLang="en-US" dirty="0"/>
          </a:p>
          <a:p>
            <a:r>
              <a:rPr lang="en-US" altLang="en-US" sz="3200" dirty="0"/>
              <a:t>A Cochrane systematic review with low quality small studies showed no reliable effect of DMT on MDD. At the time of writing, DMT cannot be concluded to be effective for the treatment of MDD.</a:t>
            </a:r>
            <a:r>
              <a:rPr lang="en-US" altLang="en-US" sz="3200" baseline="30000" dirty="0"/>
              <a:t>127, level I</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5EF909D2-71D4-403F-AC6C-D13E7E95E526}"/>
              </a:ext>
            </a:extLst>
          </p:cNvPr>
          <p:cNvSpPr txBox="1"/>
          <p:nvPr/>
        </p:nvSpPr>
        <p:spPr>
          <a:xfrm>
            <a:off x="1163320" y="6550223"/>
            <a:ext cx="10190480" cy="307777"/>
          </a:xfrm>
          <a:prstGeom prst="rect">
            <a:avLst/>
          </a:prstGeom>
          <a:noFill/>
        </p:spPr>
        <p:txBody>
          <a:bodyPr wrap="square" rtlCol="0">
            <a:spAutoFit/>
          </a:bodyPr>
          <a:lstStyle/>
          <a:p>
            <a:r>
              <a:rPr lang="en-US" sz="1400" dirty="0"/>
              <a:t>127. </a:t>
            </a:r>
            <a:r>
              <a:rPr lang="en-US" sz="1400" dirty="0" err="1"/>
              <a:t>Meekums</a:t>
            </a:r>
            <a:r>
              <a:rPr lang="en-US" sz="1400" dirty="0"/>
              <a:t> B, </a:t>
            </a:r>
            <a:r>
              <a:rPr lang="en-US" sz="1400" dirty="0" err="1"/>
              <a:t>Karkou</a:t>
            </a:r>
            <a:r>
              <a:rPr lang="en-US" sz="1400" dirty="0"/>
              <a:t> V, Nelson EA. Dance movement therapy for </a:t>
            </a:r>
            <a:r>
              <a:rPr lang="en-US" sz="1400" dirty="0" err="1"/>
              <a:t>depression.Cochrane</a:t>
            </a:r>
            <a:r>
              <a:rPr lang="en-US" sz="1400" dirty="0"/>
              <a:t> Database Syst Rev. 2015(2):CD009895</a:t>
            </a:r>
            <a:r>
              <a:rPr lang="en-US" sz="1100" dirty="0"/>
              <a:t>.</a:t>
            </a:r>
            <a:endParaRPr lang="en-US" sz="1000" dirty="0"/>
          </a:p>
        </p:txBody>
      </p:sp>
    </p:spTree>
    <p:extLst>
      <p:ext uri="{BB962C8B-B14F-4D97-AF65-F5344CB8AC3E}">
        <p14:creationId xmlns:p14="http://schemas.microsoft.com/office/powerpoint/2010/main" val="3224422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b="1" dirty="0"/>
              <a:t>			Learning Objective</a:t>
            </a:r>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2306320" y="1767841"/>
            <a:ext cx="9225280" cy="4725034"/>
          </a:xfrm>
        </p:spPr>
        <p:txBody>
          <a:bodyPr>
            <a:normAutofit/>
          </a:bodyPr>
          <a:lstStyle/>
          <a:p>
            <a:pPr marL="342900" lvl="1" indent="-342900"/>
            <a:endParaRPr lang="en-US" sz="3200" dirty="0"/>
          </a:p>
          <a:p>
            <a:pPr marL="0" indent="0">
              <a:buClr>
                <a:schemeClr val="accent4">
                  <a:lumMod val="50000"/>
                </a:schemeClr>
              </a:buClr>
              <a:buNone/>
              <a:defRPr/>
            </a:pPr>
            <a:endParaRPr lang="en-US" sz="3200" dirty="0"/>
          </a:p>
          <a:p>
            <a:pPr marL="0" indent="0">
              <a:buClr>
                <a:schemeClr val="accent4">
                  <a:lumMod val="50000"/>
                </a:schemeClr>
              </a:buClr>
              <a:buNone/>
              <a:defRPr/>
            </a:pPr>
            <a:r>
              <a:rPr lang="en-US" sz="3200" dirty="0"/>
              <a:t>To identify the effectiveness &amp; safety of complementary &amp; alternative medicine in MDD</a:t>
            </a:r>
            <a:endParaRPr lang="en-MY" b="1" dirty="0">
              <a:solidFill>
                <a:srgbClr val="FF0000"/>
              </a:solidFill>
            </a:endParaRPr>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2" name="Picture 1" descr="Image result for TICK">
            <a:extLst>
              <a:ext uri="{FF2B5EF4-FFF2-40B4-BE49-F238E27FC236}">
                <a16:creationId xmlns:a16="http://schemas.microsoft.com/office/drawing/2014/main" id="{103C9F27-0BAE-4233-ADBD-F5C295E579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41869" y="3013138"/>
            <a:ext cx="962851" cy="831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17878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r>
              <a:rPr lang="en-US" sz="4000" b="1" dirty="0"/>
              <a:t>  	  </a:t>
            </a:r>
            <a:r>
              <a:rPr lang="en-US" altLang="en-US" b="1" dirty="0"/>
              <a:t>Other Treatments: Hypnosis</a:t>
            </a:r>
            <a:endParaRPr lang="en-US" sz="4000" b="1" baseline="-25000" dirty="0"/>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798830" y="1690688"/>
            <a:ext cx="10594340" cy="4354512"/>
          </a:xfrm>
        </p:spPr>
        <p:txBody>
          <a:bodyPr>
            <a:normAutofit lnSpcReduction="10000"/>
          </a:bodyPr>
          <a:lstStyle/>
          <a:p>
            <a:endParaRPr lang="ms-MY" altLang="en-US" dirty="0"/>
          </a:p>
          <a:p>
            <a:r>
              <a:rPr lang="en-US" altLang="en-US" sz="3200" dirty="0"/>
              <a:t>There is no retrievable evidence on hypnosis in the treatment of MDD.</a:t>
            </a:r>
          </a:p>
          <a:p>
            <a:r>
              <a:rPr lang="en-US" altLang="en-US" sz="3200" dirty="0"/>
              <a:t>A meta-analysis of six studies involving heterogeneous population (cancer patients, first time mothers &amp; undergraduate students with depressive symptoms but unclear levels of severity) suggested that hypnosis can improve depressive symptoms (ES=0.57, 95% CI 0.319 to 0.813).</a:t>
            </a:r>
            <a:r>
              <a:rPr lang="en-US" altLang="en-US" sz="3200" baseline="30000" dirty="0"/>
              <a:t>128, level I </a:t>
            </a:r>
            <a:r>
              <a:rPr lang="en-US" altLang="en-US" sz="3200" dirty="0"/>
              <a:t>However, the quality of the included studies was poor.</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5EF909D2-71D4-403F-AC6C-D13E7E95E526}"/>
              </a:ext>
            </a:extLst>
          </p:cNvPr>
          <p:cNvSpPr txBox="1"/>
          <p:nvPr/>
        </p:nvSpPr>
        <p:spPr>
          <a:xfrm>
            <a:off x="0" y="6550223"/>
            <a:ext cx="12192000" cy="307777"/>
          </a:xfrm>
          <a:prstGeom prst="rect">
            <a:avLst/>
          </a:prstGeom>
          <a:noFill/>
        </p:spPr>
        <p:txBody>
          <a:bodyPr wrap="square" rtlCol="0">
            <a:spAutoFit/>
          </a:bodyPr>
          <a:lstStyle/>
          <a:p>
            <a:r>
              <a:rPr lang="en-US" sz="1400" dirty="0"/>
              <a:t>128. Shih M, Yang YH, Koo M. A meta-analysis of hypnosis in the </a:t>
            </a:r>
            <a:r>
              <a:rPr lang="en-US" sz="1400" dirty="0" err="1"/>
              <a:t>treatmentof</a:t>
            </a:r>
            <a:r>
              <a:rPr lang="en-US" sz="1400" dirty="0"/>
              <a:t> depressive symptoms: a brief communication. Int J Clin Exp </a:t>
            </a:r>
            <a:r>
              <a:rPr lang="en-US" sz="1400" dirty="0" err="1"/>
              <a:t>Hypn</a:t>
            </a:r>
            <a:r>
              <a:rPr lang="en-US" sz="1400" dirty="0"/>
              <a:t>. 2009;57(4):431-442.</a:t>
            </a:r>
            <a:endParaRPr lang="en-US" sz="800" dirty="0"/>
          </a:p>
        </p:txBody>
      </p:sp>
    </p:spTree>
    <p:extLst>
      <p:ext uri="{BB962C8B-B14F-4D97-AF65-F5344CB8AC3E}">
        <p14:creationId xmlns:p14="http://schemas.microsoft.com/office/powerpoint/2010/main" val="28140799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b="1" dirty="0"/>
              <a:t>			Take Home Messages  </a:t>
            </a:r>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1767841"/>
            <a:ext cx="10919460" cy="4725034"/>
          </a:xfrm>
        </p:spPr>
        <p:txBody>
          <a:bodyPr>
            <a:normAutofit/>
          </a:bodyPr>
          <a:lstStyle/>
          <a:p>
            <a:pPr marL="342900" lvl="1" indent="-342900"/>
            <a:endParaRPr lang="en-US" sz="3200" dirty="0"/>
          </a:p>
          <a:p>
            <a:r>
              <a:rPr lang="en-US" altLang="en-US" sz="3200" dirty="0"/>
              <a:t>Complementary &amp; alternative medicines are yet to be established or recommended in treatment of MDD due to inappropriate doses, drug interactions &amp; insufficient evidence available.</a:t>
            </a:r>
          </a:p>
          <a:p>
            <a:r>
              <a:rPr lang="en-US" altLang="en-US" sz="3200" dirty="0"/>
              <a:t>There is limited evidence on other treatments in MDD. </a:t>
            </a:r>
          </a:p>
          <a:p>
            <a:pPr marL="0" indent="0">
              <a:buNone/>
            </a:pPr>
            <a:endParaRPr lang="en-US" altLang="en-US" sz="32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2511273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020C3-9667-4A44-8F12-EC25E3FB27B6}"/>
              </a:ext>
            </a:extLst>
          </p:cNvPr>
          <p:cNvSpPr>
            <a:spLocks noGrp="1"/>
          </p:cNvSpPr>
          <p:nvPr>
            <p:ph type="ctrTitle"/>
          </p:nvPr>
        </p:nvSpPr>
        <p:spPr>
          <a:xfrm>
            <a:off x="6096000" y="1223404"/>
            <a:ext cx="5577452" cy="3043796"/>
          </a:xfrm>
        </p:spPr>
        <p:txBody>
          <a:bodyPr anchor="b">
            <a:normAutofit/>
          </a:bodyPr>
          <a:lstStyle/>
          <a:p>
            <a:r>
              <a:rPr lang="en-US" sz="7200" b="1" dirty="0">
                <a:solidFill>
                  <a:schemeClr val="bg1"/>
                </a:solidFill>
                <a:latin typeface="Aharoni" panose="02010803020104030203" pitchFamily="2" charset="-79"/>
                <a:cs typeface="Aharoni" panose="02010803020104030203" pitchFamily="2" charset="-79"/>
              </a:rPr>
              <a:t>THANK</a:t>
            </a:r>
            <a:r>
              <a:rPr lang="en-US" sz="7200" b="1" dirty="0">
                <a:solidFill>
                  <a:schemeClr val="bg1"/>
                </a:solidFill>
              </a:rPr>
              <a:t> </a:t>
            </a:r>
            <a:r>
              <a:rPr lang="en-US" sz="7200" b="1" dirty="0">
                <a:solidFill>
                  <a:schemeClr val="bg1"/>
                </a:solidFill>
                <a:latin typeface="Aharoni" panose="02010803020104030203" pitchFamily="2" charset="-79"/>
                <a:cs typeface="Aharoni" panose="02010803020104030203" pitchFamily="2" charset="-79"/>
              </a:rPr>
              <a:t>YOU</a:t>
            </a:r>
          </a:p>
        </p:txBody>
      </p:sp>
      <p:sp>
        <p:nvSpPr>
          <p:cNvPr id="9" name="Freeform: Shape 8">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C0AD6120-1CEB-4728-B872-C1759C0DDE09}"/>
              </a:ext>
            </a:extLst>
          </p:cNvPr>
          <p:cNvPicPr>
            <a:picLocks noChangeAspect="1"/>
          </p:cNvPicPr>
          <p:nvPr/>
        </p:nvPicPr>
        <p:blipFill rotWithShape="1">
          <a:blip r:embed="rId2"/>
          <a:srcRect r="-1" b="22871"/>
          <a:stretch/>
        </p:blipFill>
        <p:spPr>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3713164251"/>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b="1" dirty="0"/>
              <a:t>				Introduction</a:t>
            </a:r>
            <a:r>
              <a:rPr lang="en-US" b="1" baseline="-25000" dirty="0"/>
              <a:t>1</a:t>
            </a:r>
            <a:r>
              <a:rPr lang="en-US" b="1" dirty="0"/>
              <a:t> </a:t>
            </a:r>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36270" y="1633856"/>
            <a:ext cx="10919460" cy="4725034"/>
          </a:xfrm>
        </p:spPr>
        <p:txBody>
          <a:bodyPr>
            <a:normAutofit/>
          </a:bodyPr>
          <a:lstStyle/>
          <a:p>
            <a:endParaRPr lang="en-US" altLang="en-US" sz="3200" dirty="0"/>
          </a:p>
          <a:p>
            <a:r>
              <a:rPr lang="en-US" altLang="en-US" sz="3200" dirty="0"/>
              <a:t>Complementary &amp;alternative medicine is broadly defined as ‘‘a group of diverse medical &amp;health care systems, practices &amp;products that are not generally considered part of conventional medicine”.</a:t>
            </a:r>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1905198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b="1" dirty="0"/>
              <a:t>				Introduction</a:t>
            </a:r>
            <a:r>
              <a:rPr lang="en-US" b="1" baseline="-25000" dirty="0"/>
              <a:t>2</a:t>
            </a:r>
            <a:r>
              <a:rPr lang="en-US" b="1" dirty="0"/>
              <a:t> </a:t>
            </a:r>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36270" y="1633856"/>
            <a:ext cx="10919460" cy="4725034"/>
          </a:xfrm>
        </p:spPr>
        <p:txBody>
          <a:bodyPr>
            <a:normAutofit/>
          </a:bodyPr>
          <a:lstStyle/>
          <a:p>
            <a:endParaRPr lang="en-US" altLang="en-US" sz="3200" dirty="0"/>
          </a:p>
          <a:p>
            <a:pPr>
              <a:buFont typeface="Arial"/>
              <a:buChar char="•"/>
              <a:defRPr/>
            </a:pPr>
            <a:r>
              <a:rPr lang="en-US" sz="3200" dirty="0">
                <a:ea typeface="ＭＳ Ｐゴシック" charset="0"/>
              </a:rPr>
              <a:t> Although 10% to 30% of depressed patients are thought to use CAM treatments, there is generally no medical supervision &amp; these treatments are often used in combination with existing medications without considering possible interactions.</a:t>
            </a:r>
            <a:r>
              <a:rPr lang="en-US" sz="3200" baseline="30000" dirty="0">
                <a:ea typeface="ＭＳ Ｐゴシック" charset="0"/>
              </a:rPr>
              <a:t>120</a:t>
            </a:r>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FFC6C5E1-778E-4B27-B8AD-31B0C3F1EB99}"/>
              </a:ext>
            </a:extLst>
          </p:cNvPr>
          <p:cNvSpPr txBox="1"/>
          <p:nvPr/>
        </p:nvSpPr>
        <p:spPr>
          <a:xfrm>
            <a:off x="0" y="6358890"/>
            <a:ext cx="12192000" cy="523220"/>
          </a:xfrm>
          <a:prstGeom prst="rect">
            <a:avLst/>
          </a:prstGeom>
          <a:noFill/>
        </p:spPr>
        <p:txBody>
          <a:bodyPr wrap="square" rtlCol="0">
            <a:spAutoFit/>
          </a:bodyPr>
          <a:lstStyle/>
          <a:p>
            <a:r>
              <a:rPr lang="en-US" sz="1400" dirty="0"/>
              <a:t>120. Ravindran AV, </a:t>
            </a:r>
            <a:r>
              <a:rPr lang="en-US" sz="1400" dirty="0" err="1"/>
              <a:t>Balneaves</a:t>
            </a:r>
            <a:r>
              <a:rPr lang="en-US" sz="1400" dirty="0"/>
              <a:t> LG, Faulkner G, et al. Canadian Network for Mood and Anxiety Treatments (CANMAT) 2016 Clinical Guidelines for the Management</a:t>
            </a:r>
          </a:p>
          <a:p>
            <a:r>
              <a:rPr lang="en-US" sz="1400" dirty="0"/>
              <a:t>         of Adults with Major Depressive Disorder: Section 5. Complementary and Alternative Medicine Treatments. Can J Psychiatry. 2016;61(9):576-587.</a:t>
            </a:r>
          </a:p>
        </p:txBody>
      </p:sp>
    </p:spTree>
    <p:extLst>
      <p:ext uri="{BB962C8B-B14F-4D97-AF65-F5344CB8AC3E}">
        <p14:creationId xmlns:p14="http://schemas.microsoft.com/office/powerpoint/2010/main" val="1819217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altLang="en-US" b="1" dirty="0">
                <a:solidFill>
                  <a:srgbClr val="000000"/>
                </a:solidFill>
              </a:rPr>
              <a:t>	St John’s wort (Hypericum extracts)</a:t>
            </a:r>
            <a:r>
              <a:rPr lang="en-US" altLang="en-US" b="1" baseline="-25000" dirty="0">
                <a:solidFill>
                  <a:srgbClr val="000000"/>
                </a:solidFill>
              </a:rPr>
              <a:t>1</a:t>
            </a:r>
            <a:endParaRPr lang="en-US" b="1" baseline="-25000" dirty="0"/>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511179" y="1690688"/>
            <a:ext cx="11203940" cy="4725034"/>
          </a:xfrm>
        </p:spPr>
        <p:txBody>
          <a:bodyPr>
            <a:normAutofit/>
          </a:bodyPr>
          <a:lstStyle/>
          <a:p>
            <a:endParaRPr lang="en-US" altLang="en-US" sz="3200" dirty="0"/>
          </a:p>
          <a:p>
            <a:r>
              <a:rPr lang="en-US" altLang="en-US" sz="3200" dirty="0"/>
              <a:t>In a Cochrane systematic review of 29 trials, hypericum was significantly more effective than placebo in the treatment of moderate to severe MDD. It was found to be as effective as tri- or tetracyclic antidepressants &amp; SSRIs in MDD.</a:t>
            </a:r>
            <a:r>
              <a:rPr lang="en-US" altLang="en-US" sz="3200" baseline="30000" dirty="0"/>
              <a:t>121, level I</a:t>
            </a:r>
            <a:endParaRPr lang="en-US" altLang="en-US" sz="3200" dirty="0"/>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E121B1D1-D6B8-4EF4-93EC-1E56217CD17A}"/>
              </a:ext>
            </a:extLst>
          </p:cNvPr>
          <p:cNvSpPr txBox="1"/>
          <p:nvPr/>
        </p:nvSpPr>
        <p:spPr>
          <a:xfrm>
            <a:off x="1429389" y="6550223"/>
            <a:ext cx="9025251" cy="307777"/>
          </a:xfrm>
          <a:prstGeom prst="rect">
            <a:avLst/>
          </a:prstGeom>
          <a:noFill/>
        </p:spPr>
        <p:txBody>
          <a:bodyPr wrap="square" rtlCol="0">
            <a:spAutoFit/>
          </a:bodyPr>
          <a:lstStyle/>
          <a:p>
            <a:r>
              <a:rPr lang="en-US" sz="1400" dirty="0"/>
              <a:t>121. Linde K, Berner MM, </a:t>
            </a:r>
            <a:r>
              <a:rPr lang="en-US" sz="1400" dirty="0" err="1"/>
              <a:t>Kriston</a:t>
            </a:r>
            <a:r>
              <a:rPr lang="en-US" sz="1400" dirty="0"/>
              <a:t> L. St John's wort for major depression. Cochrane Database Syst Rev. 2008(4):CD000448</a:t>
            </a:r>
            <a:r>
              <a:rPr lang="de-DE" sz="1100" dirty="0"/>
              <a:t>.</a:t>
            </a:r>
            <a:endParaRPr lang="en-US" sz="1100" dirty="0"/>
          </a:p>
        </p:txBody>
      </p:sp>
    </p:spTree>
    <p:extLst>
      <p:ext uri="{BB962C8B-B14F-4D97-AF65-F5344CB8AC3E}">
        <p14:creationId xmlns:p14="http://schemas.microsoft.com/office/powerpoint/2010/main" val="2516906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altLang="en-US" b="1" dirty="0">
                <a:solidFill>
                  <a:srgbClr val="000000"/>
                </a:solidFill>
              </a:rPr>
              <a:t>	St John’s wort (Hypericum extracts)</a:t>
            </a:r>
            <a:r>
              <a:rPr lang="en-US" b="1" baseline="-25000" dirty="0"/>
              <a:t>2</a:t>
            </a:r>
            <a:r>
              <a:rPr lang="en-US" b="1" dirty="0"/>
              <a:t>  </a:t>
            </a:r>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1767841"/>
            <a:ext cx="10919460" cy="3169919"/>
          </a:xfrm>
        </p:spPr>
        <p:txBody>
          <a:bodyPr>
            <a:normAutofit/>
          </a:bodyPr>
          <a:lstStyle/>
          <a:p>
            <a:pPr>
              <a:buFont typeface="Arial"/>
              <a:buChar char="•"/>
              <a:defRPr/>
            </a:pPr>
            <a:r>
              <a:rPr lang="en-US" sz="3200" dirty="0"/>
              <a:t>In terms of adverse effects, there was no significant difference in </a:t>
            </a:r>
            <a:r>
              <a:rPr lang="ms-MY" sz="3200" dirty="0"/>
              <a:t>the number of patients dropping out for adverse effects between hypericum extracts &amp; placebo</a:t>
            </a:r>
          </a:p>
          <a:p>
            <a:pPr>
              <a:buFont typeface="Arial"/>
              <a:buChar char="•"/>
              <a:defRPr/>
            </a:pPr>
            <a:endParaRPr lang="ms-MY" sz="3200" dirty="0"/>
          </a:p>
          <a:p>
            <a:pPr>
              <a:buFont typeface="Arial"/>
              <a:buChar char="•"/>
              <a:defRPr/>
            </a:pPr>
            <a:r>
              <a:rPr lang="en-US" sz="3200" dirty="0"/>
              <a:t>It also significantly caused less</a:t>
            </a:r>
            <a:r>
              <a:rPr lang="ms-MY" sz="3200" dirty="0"/>
              <a:t> adverse effects</a:t>
            </a:r>
            <a:r>
              <a:rPr lang="en-US" sz="3200" dirty="0"/>
              <a:t> compared with older antidepressants or SSRIs.</a:t>
            </a:r>
            <a:r>
              <a:rPr lang="en-US" sz="3200" baseline="30000" dirty="0"/>
              <a:t>120, level I</a:t>
            </a:r>
            <a:endParaRPr lang="en-US" sz="3200" dirty="0"/>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6" name="TextBox 5">
            <a:extLst>
              <a:ext uri="{FF2B5EF4-FFF2-40B4-BE49-F238E27FC236}">
                <a16:creationId xmlns:a16="http://schemas.microsoft.com/office/drawing/2014/main" id="{2C9C3059-97ED-47EE-80F7-091C0E78CD72}"/>
              </a:ext>
            </a:extLst>
          </p:cNvPr>
          <p:cNvSpPr txBox="1"/>
          <p:nvPr/>
        </p:nvSpPr>
        <p:spPr>
          <a:xfrm>
            <a:off x="0" y="6358890"/>
            <a:ext cx="12192000" cy="523220"/>
          </a:xfrm>
          <a:prstGeom prst="rect">
            <a:avLst/>
          </a:prstGeom>
          <a:noFill/>
        </p:spPr>
        <p:txBody>
          <a:bodyPr wrap="square" rtlCol="0">
            <a:spAutoFit/>
          </a:bodyPr>
          <a:lstStyle/>
          <a:p>
            <a:r>
              <a:rPr lang="en-US" sz="1400" dirty="0"/>
              <a:t>120. Ravindran AV, </a:t>
            </a:r>
            <a:r>
              <a:rPr lang="en-US" sz="1400" dirty="0" err="1"/>
              <a:t>Balneaves</a:t>
            </a:r>
            <a:r>
              <a:rPr lang="en-US" sz="1400" dirty="0"/>
              <a:t> LG, Faulkner G, et al. Canadian Network for Mood and Anxiety Treatments (CANMAT) 2016 Clinical Guidelines for the Management</a:t>
            </a:r>
          </a:p>
          <a:p>
            <a:r>
              <a:rPr lang="en-US" sz="1400" dirty="0"/>
              <a:t>         of Adults with Major Depressive Disorder: Section 5. Complementary and Alternative Medicine Treatments. Can J Psychiatry. 2016;61(9):576-587.</a:t>
            </a:r>
          </a:p>
        </p:txBody>
      </p:sp>
    </p:spTree>
    <p:extLst>
      <p:ext uri="{BB962C8B-B14F-4D97-AF65-F5344CB8AC3E}">
        <p14:creationId xmlns:p14="http://schemas.microsoft.com/office/powerpoint/2010/main" val="3135760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b="1" dirty="0"/>
              <a:t>	</a:t>
            </a:r>
            <a:r>
              <a:rPr lang="en-US" altLang="en-US" b="1" dirty="0">
                <a:solidFill>
                  <a:srgbClr val="000000"/>
                </a:solidFill>
              </a:rPr>
              <a:t>St John’s wort (Hypericum extracts)</a:t>
            </a:r>
            <a:r>
              <a:rPr lang="en-US" altLang="en-US" b="1" baseline="-25000" dirty="0">
                <a:solidFill>
                  <a:srgbClr val="000000"/>
                </a:solidFill>
              </a:rPr>
              <a:t>3</a:t>
            </a:r>
            <a:r>
              <a:rPr lang="en-US" b="1" dirty="0"/>
              <a:t> </a:t>
            </a:r>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1767841"/>
            <a:ext cx="10919460" cy="4725034"/>
          </a:xfrm>
        </p:spPr>
        <p:txBody>
          <a:bodyPr>
            <a:normAutofit/>
          </a:bodyPr>
          <a:lstStyle/>
          <a:p>
            <a:endParaRPr lang="en-US" altLang="en-US" sz="3200" dirty="0"/>
          </a:p>
          <a:p>
            <a:r>
              <a:rPr lang="en-US" altLang="en-US" sz="3200" dirty="0"/>
              <a:t>The main side effects of hypericum extracts are headache, dryness of mouth, nausea, GI symptoms &amp; sleepiness.</a:t>
            </a:r>
            <a:r>
              <a:rPr lang="en-US" altLang="en-US" sz="3200" baseline="30000" dirty="0"/>
              <a:t>21</a:t>
            </a:r>
            <a:endParaRPr lang="en-US" altLang="en-US" sz="3200" dirty="0"/>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A1C0A6EC-6CEF-47EF-AAB8-93603AE324C3}"/>
              </a:ext>
            </a:extLst>
          </p:cNvPr>
          <p:cNvSpPr txBox="1"/>
          <p:nvPr/>
        </p:nvSpPr>
        <p:spPr>
          <a:xfrm>
            <a:off x="1838960" y="6550224"/>
            <a:ext cx="7995920" cy="307777"/>
          </a:xfrm>
          <a:prstGeom prst="rect">
            <a:avLst/>
          </a:prstGeom>
          <a:noFill/>
        </p:spPr>
        <p:txBody>
          <a:bodyPr wrap="square" rtlCol="0">
            <a:spAutoFit/>
          </a:bodyPr>
          <a:lstStyle/>
          <a:p>
            <a:r>
              <a:rPr lang="en-US" sz="1400" dirty="0"/>
              <a:t>21. Ministry of Health, Malaysia. CPG Management of Major Depressive Disorder. Putrajaya: </a:t>
            </a:r>
            <a:r>
              <a:rPr lang="en-US" sz="1400" dirty="0" err="1"/>
              <a:t>MoH</a:t>
            </a:r>
            <a:r>
              <a:rPr lang="en-US" sz="1400" dirty="0"/>
              <a:t>; 2007.</a:t>
            </a:r>
          </a:p>
        </p:txBody>
      </p:sp>
    </p:spTree>
    <p:extLst>
      <p:ext uri="{BB962C8B-B14F-4D97-AF65-F5344CB8AC3E}">
        <p14:creationId xmlns:p14="http://schemas.microsoft.com/office/powerpoint/2010/main" val="1580957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altLang="en-US" b="1" dirty="0">
                <a:solidFill>
                  <a:srgbClr val="000000"/>
                </a:solidFill>
              </a:rPr>
              <a:t>	St John’s wort (Hypericum extracts)</a:t>
            </a:r>
            <a:r>
              <a:rPr lang="en-US" altLang="en-US" b="1" baseline="-25000" dirty="0">
                <a:solidFill>
                  <a:srgbClr val="000000"/>
                </a:solidFill>
              </a:rPr>
              <a:t>4</a:t>
            </a:r>
            <a:r>
              <a:rPr lang="en-US" b="1" dirty="0"/>
              <a:t> </a:t>
            </a:r>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1767841"/>
            <a:ext cx="10919460" cy="3373119"/>
          </a:xfrm>
        </p:spPr>
        <p:txBody>
          <a:bodyPr>
            <a:normAutofit/>
          </a:bodyPr>
          <a:lstStyle/>
          <a:p>
            <a:endParaRPr lang="en-US" altLang="en-US" sz="3200" dirty="0"/>
          </a:p>
          <a:p>
            <a:r>
              <a:rPr lang="en-US" altLang="en-US" sz="3200" dirty="0"/>
              <a:t>Although there is evidence that hypericum is more effective than placebo &amp; better tolerated than standard antidepressant for the treatment of major depressive disorder, there are uncertainty about appropriate doses, variation in the nature of preparations &amp; potentially serious drug interactions.</a:t>
            </a:r>
            <a:r>
              <a:rPr lang="en-US" altLang="en-US" sz="3200" baseline="30000" dirty="0"/>
              <a:t>21</a:t>
            </a:r>
            <a:endParaRPr lang="en-US" altLang="en-US" sz="3200" dirty="0"/>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6" name="TextBox 5">
            <a:extLst>
              <a:ext uri="{FF2B5EF4-FFF2-40B4-BE49-F238E27FC236}">
                <a16:creationId xmlns:a16="http://schemas.microsoft.com/office/drawing/2014/main" id="{40DF7620-EC33-452B-8C1A-80AB18966843}"/>
              </a:ext>
            </a:extLst>
          </p:cNvPr>
          <p:cNvSpPr txBox="1"/>
          <p:nvPr/>
        </p:nvSpPr>
        <p:spPr>
          <a:xfrm>
            <a:off x="1838960" y="6550224"/>
            <a:ext cx="7995920" cy="307777"/>
          </a:xfrm>
          <a:prstGeom prst="rect">
            <a:avLst/>
          </a:prstGeom>
          <a:noFill/>
        </p:spPr>
        <p:txBody>
          <a:bodyPr wrap="square" rtlCol="0">
            <a:spAutoFit/>
          </a:bodyPr>
          <a:lstStyle/>
          <a:p>
            <a:r>
              <a:rPr lang="en-US" sz="1400" dirty="0"/>
              <a:t>21. Ministry of Health, Malaysia. CPG Management of Major Depressive Disorder. Putrajaya: </a:t>
            </a:r>
            <a:r>
              <a:rPr lang="en-US" sz="1400" dirty="0" err="1"/>
              <a:t>MoH</a:t>
            </a:r>
            <a:r>
              <a:rPr lang="en-US" sz="1400" dirty="0"/>
              <a:t>; 2007.</a:t>
            </a:r>
          </a:p>
        </p:txBody>
      </p:sp>
    </p:spTree>
    <p:extLst>
      <p:ext uri="{BB962C8B-B14F-4D97-AF65-F5344CB8AC3E}">
        <p14:creationId xmlns:p14="http://schemas.microsoft.com/office/powerpoint/2010/main" val="3344699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b="1" dirty="0"/>
              <a:t>	</a:t>
            </a:r>
            <a:r>
              <a:rPr lang="en-US" altLang="en-US" b="1" dirty="0">
                <a:solidFill>
                  <a:srgbClr val="000000"/>
                </a:solidFill>
              </a:rPr>
              <a:t>St John’s wort (Hypericum extracts)</a:t>
            </a:r>
            <a:r>
              <a:rPr lang="en-US" altLang="en-US" b="1" baseline="-25000" dirty="0">
                <a:solidFill>
                  <a:srgbClr val="000000"/>
                </a:solidFill>
              </a:rPr>
              <a:t>4</a:t>
            </a:r>
            <a:r>
              <a:rPr lang="en-US" b="1" dirty="0"/>
              <a:t> </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2" name="Picture 1">
            <a:extLst>
              <a:ext uri="{FF2B5EF4-FFF2-40B4-BE49-F238E27FC236}">
                <a16:creationId xmlns:a16="http://schemas.microsoft.com/office/drawing/2014/main" id="{B96E5BAC-D8C6-4AC2-9686-B77CD66150F8}"/>
              </a:ext>
            </a:extLst>
          </p:cNvPr>
          <p:cNvPicPr>
            <a:picLocks noChangeAspect="1"/>
          </p:cNvPicPr>
          <p:nvPr/>
        </p:nvPicPr>
        <p:blipFill>
          <a:blip r:embed="rId4"/>
          <a:stretch>
            <a:fillRect/>
          </a:stretch>
        </p:blipFill>
        <p:spPr>
          <a:xfrm>
            <a:off x="469230" y="2949014"/>
            <a:ext cx="11253540" cy="1924494"/>
          </a:xfrm>
          <a:prstGeom prst="rect">
            <a:avLst/>
          </a:prstGeom>
        </p:spPr>
      </p:pic>
    </p:spTree>
    <p:extLst>
      <p:ext uri="{BB962C8B-B14F-4D97-AF65-F5344CB8AC3E}">
        <p14:creationId xmlns:p14="http://schemas.microsoft.com/office/powerpoint/2010/main" val="35177643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289</TotalTime>
  <Words>1452</Words>
  <Application>Microsoft Office PowerPoint</Application>
  <PresentationFormat>Widescreen</PresentationFormat>
  <Paragraphs>86</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Aharoni</vt:lpstr>
      <vt:lpstr>Arial</vt:lpstr>
      <vt:lpstr>Calibri</vt:lpstr>
      <vt:lpstr>Calibri Light</vt:lpstr>
      <vt:lpstr>Courier New</vt:lpstr>
      <vt:lpstr>Office Theme</vt:lpstr>
      <vt:lpstr>PowerPoint Presentation</vt:lpstr>
      <vt:lpstr>   Learning Objective</vt:lpstr>
      <vt:lpstr>    Introduction1 </vt:lpstr>
      <vt:lpstr>    Introduction2 </vt:lpstr>
      <vt:lpstr> St John’s wort (Hypericum extracts)1</vt:lpstr>
      <vt:lpstr> St John’s wort (Hypericum extracts)2  </vt:lpstr>
      <vt:lpstr> St John’s wort (Hypericum extracts)3 </vt:lpstr>
      <vt:lpstr> St John’s wort (Hypericum extracts)4 </vt:lpstr>
      <vt:lpstr> St John’s wort (Hypericum extracts)4 </vt:lpstr>
      <vt:lpstr>     Acupuncture1</vt:lpstr>
      <vt:lpstr>     Acupuncture2</vt:lpstr>
      <vt:lpstr>     Acupuncture3</vt:lpstr>
      <vt:lpstr>          Omega-31</vt:lpstr>
      <vt:lpstr>          Omega-32</vt:lpstr>
      <vt:lpstr>       Folate1</vt:lpstr>
      <vt:lpstr>      Key Message </vt:lpstr>
      <vt:lpstr>     Other Treatments: Yoga </vt:lpstr>
      <vt:lpstr>     Other Treatments: Music Therapy </vt:lpstr>
      <vt:lpstr>     Other Treatments: Dance Therapy</vt:lpstr>
      <vt:lpstr>     Other Treatments: Hypnosis</vt:lpstr>
      <vt:lpstr>   Take Home Messages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siti mohtar</dc:creator>
  <cp:lastModifiedBy>siti mohtar</cp:lastModifiedBy>
  <cp:revision>22</cp:revision>
  <dcterms:created xsi:type="dcterms:W3CDTF">2020-01-30T07:50:53Z</dcterms:created>
  <dcterms:modified xsi:type="dcterms:W3CDTF">2020-09-20T10:04:29Z</dcterms:modified>
</cp:coreProperties>
</file>